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9" r:id="rId2"/>
    <p:sldId id="349" r:id="rId3"/>
    <p:sldId id="351" r:id="rId4"/>
    <p:sldId id="347" r:id="rId5"/>
    <p:sldId id="353" r:id="rId6"/>
    <p:sldId id="360" r:id="rId7"/>
    <p:sldId id="361" r:id="rId8"/>
    <p:sldId id="354" r:id="rId9"/>
    <p:sldId id="364" r:id="rId10"/>
    <p:sldId id="352" r:id="rId11"/>
    <p:sldId id="362" r:id="rId12"/>
    <p:sldId id="355" r:id="rId13"/>
    <p:sldId id="356" r:id="rId14"/>
    <p:sldId id="350" r:id="rId15"/>
    <p:sldId id="363" r:id="rId16"/>
    <p:sldId id="357" r:id="rId17"/>
    <p:sldId id="358" r:id="rId18"/>
    <p:sldId id="365" r:id="rId19"/>
    <p:sldId id="359" r:id="rId20"/>
  </p:sldIdLst>
  <p:sldSz cx="1080135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47" autoAdjust="0"/>
    <p:restoredTop sz="93850" autoAdjust="0"/>
  </p:normalViewPr>
  <p:slideViewPr>
    <p:cSldViewPr>
      <p:cViewPr>
        <p:scale>
          <a:sx n="117" d="100"/>
          <a:sy n="117" d="100"/>
        </p:scale>
        <p:origin x="-1152" y="192"/>
      </p:cViewPr>
      <p:guideLst>
        <p:guide orient="horz" pos="2160"/>
        <p:guide pos="34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A567DC-A71C-4B1C-B6E2-E4384FEF030C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68313" y="744538"/>
            <a:ext cx="58610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1E971-E696-45E7-84A1-F0FE4AB99C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025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1E971-E696-45E7-84A1-F0FE4AB99CA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57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105" y="2130521"/>
            <a:ext cx="9181148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20203" y="3886200"/>
            <a:ext cx="756094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3F5D5-0DF2-4534-AEAC-A16FAB9751ED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A4AA-C578-4B12-A662-B91767985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79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3F5D5-0DF2-4534-AEAC-A16FAB9751ED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A4AA-C578-4B12-A662-B91767985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722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830979" y="274734"/>
            <a:ext cx="2430304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40068" y="274734"/>
            <a:ext cx="711088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3F5D5-0DF2-4534-AEAC-A16FAB9751ED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A4AA-C578-4B12-A662-B91767985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1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3F5D5-0DF2-4534-AEAC-A16FAB9751ED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A4AA-C578-4B12-A662-B91767985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384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231" y="4406996"/>
            <a:ext cx="918114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3231" y="2906713"/>
            <a:ext cx="918114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3F5D5-0DF2-4534-AEAC-A16FAB9751ED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A4AA-C578-4B12-A662-B91767985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426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40068" y="1600206"/>
            <a:ext cx="477059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90687" y="1600206"/>
            <a:ext cx="477059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3F5D5-0DF2-4534-AEAC-A16FAB9751ED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A4AA-C578-4B12-A662-B91767985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52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070" y="1535113"/>
            <a:ext cx="47724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0070" y="2174875"/>
            <a:ext cx="477247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86942" y="1535113"/>
            <a:ext cx="477434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86942" y="2174875"/>
            <a:ext cx="477434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3F5D5-0DF2-4534-AEAC-A16FAB9751ED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A4AA-C578-4B12-A662-B91767985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740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3F5D5-0DF2-4534-AEAC-A16FAB9751ED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A4AA-C578-4B12-A662-B91767985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11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3F5D5-0DF2-4534-AEAC-A16FAB9751ED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A4AA-C578-4B12-A662-B91767985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589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116" y="273050"/>
            <a:ext cx="355356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3029" y="273146"/>
            <a:ext cx="603825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40116" y="1435103"/>
            <a:ext cx="355356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3F5D5-0DF2-4534-AEAC-A16FAB9751ED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A4AA-C578-4B12-A662-B91767985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97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141" y="4800600"/>
            <a:ext cx="648081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117141" y="612775"/>
            <a:ext cx="648081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17141" y="5367338"/>
            <a:ext cx="648081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3F5D5-0DF2-4534-AEAC-A16FAB9751ED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A4AA-C578-4B12-A662-B91767985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662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8" y="274638"/>
            <a:ext cx="972121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068" y="1600206"/>
            <a:ext cx="972121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40068" y="6356446"/>
            <a:ext cx="25203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3F5D5-0DF2-4534-AEAC-A16FAB9751ED}" type="datetimeFigureOut">
              <a:rPr lang="ru-RU" smtClean="0"/>
              <a:pPr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90465" y="6356446"/>
            <a:ext cx="34204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740968" y="6356446"/>
            <a:ext cx="25203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CA4AA-C578-4B12-A662-B917679858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74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067" y="1124744"/>
            <a:ext cx="9721215" cy="3312368"/>
          </a:xfr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3000" b="1" dirty="0" smtClean="0"/>
              <a:t>Улучшение жилищных условий молодых семей </a:t>
            </a:r>
            <a:br>
              <a:rPr lang="ru-RU" sz="3000" b="1" dirty="0" smtClean="0"/>
            </a:br>
            <a:r>
              <a:rPr lang="ru-RU" sz="3000" b="1" dirty="0" smtClean="0"/>
              <a:t>и молодых специалистов, проживающих и работающих в сельской местности, в рамках ведомственного проекта «Комплексное развития сельских территорий» государственной программы края «Развитие сельского хозяйства и регулирование рынков сельскохозяйственной продукции, сырья </a:t>
            </a:r>
            <a:br>
              <a:rPr lang="ru-RU" sz="3000" b="1" dirty="0" smtClean="0"/>
            </a:br>
            <a:r>
              <a:rPr lang="ru-RU" sz="3000" b="1" dirty="0" smtClean="0"/>
              <a:t>и </a:t>
            </a:r>
            <a:r>
              <a:rPr lang="ru-RU" sz="3000" b="1" smtClean="0"/>
              <a:t>продовольствия»</a:t>
            </a:r>
            <a:endParaRPr lang="ru-RU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72283" y="188640"/>
            <a:ext cx="7488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+mj-lt"/>
              </a:rPr>
              <a:t>Министерство сельского хозяйства </a:t>
            </a:r>
            <a:r>
              <a:rPr lang="ru-RU" sz="2400" dirty="0" smtClean="0">
                <a:solidFill>
                  <a:srgbClr val="002060"/>
                </a:solidFill>
                <a:latin typeface="+mj-lt"/>
              </a:rPr>
              <a:t>Красноярского </a:t>
            </a:r>
            <a:r>
              <a:rPr lang="ru-RU" sz="2400" dirty="0">
                <a:solidFill>
                  <a:srgbClr val="002060"/>
                </a:solidFill>
                <a:latin typeface="+mj-lt"/>
              </a:rPr>
              <a:t>края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31" y="4855130"/>
            <a:ext cx="1609725" cy="182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5112643" y="5611490"/>
            <a:ext cx="5472608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622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8" y="274638"/>
            <a:ext cx="9721215" cy="1570186"/>
          </a:xfrm>
        </p:spPr>
        <p:txBody>
          <a:bodyPr>
            <a:noAutofit/>
          </a:bodyPr>
          <a:lstStyle/>
          <a:p>
            <a:r>
              <a:rPr lang="ru-RU" sz="2000" dirty="0"/>
              <a:t>Объем финансирования мероприятий, направленных на улучшение жилищных условий молодых семей и молодых специалистов, проживающих </a:t>
            </a:r>
            <a:br>
              <a:rPr lang="ru-RU" sz="2000" dirty="0"/>
            </a:br>
            <a:r>
              <a:rPr lang="ru-RU" sz="2000" dirty="0"/>
              <a:t>в сельской местности, за счет средств краевого бюджета увеличился с 245,0 млн рублей в 2021 году до 625,9 млн рублей в 2024 году или в 2,55 раза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97661132"/>
              </p:ext>
            </p:extLst>
          </p:nvPr>
        </p:nvGraphicFramePr>
        <p:xfrm>
          <a:off x="540068" y="1859850"/>
          <a:ext cx="9829158" cy="42035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7815"/>
                <a:gridCol w="2721314"/>
                <a:gridCol w="2873861"/>
                <a:gridCol w="3326168"/>
              </a:tblGrid>
              <a:tr h="19038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 dirty="0">
                          <a:effectLst/>
                        </a:rPr>
                        <a:t>Год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 dirty="0">
                          <a:effectLst/>
                        </a:rPr>
                        <a:t>Объем средств краевого бюджета, млн рублей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 dirty="0">
                          <a:effectLst/>
                        </a:rPr>
                        <a:t>Количество молодых семей и молодых специалистов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 dirty="0">
                          <a:effectLst/>
                        </a:rPr>
                        <a:t>Стоимость квадратного метра жилья, рублей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</a:tr>
              <a:tr h="4599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>
                          <a:effectLst/>
                        </a:rPr>
                        <a:t>2021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>
                          <a:effectLst/>
                        </a:rPr>
                        <a:t>245,0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 dirty="0">
                          <a:effectLst/>
                        </a:rPr>
                        <a:t>99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 dirty="0">
                          <a:effectLst/>
                        </a:rPr>
                        <a:t>44791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</a:tr>
              <a:tr h="4599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>
                          <a:effectLst/>
                        </a:rPr>
                        <a:t>2022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>
                          <a:effectLst/>
                        </a:rPr>
                        <a:t>347,4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>
                          <a:effectLst/>
                        </a:rPr>
                        <a:t>127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 dirty="0">
                          <a:effectLst/>
                        </a:rPr>
                        <a:t>48585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</a:tr>
              <a:tr h="4599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>
                          <a:effectLst/>
                        </a:rPr>
                        <a:t>2023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>
                          <a:effectLst/>
                        </a:rPr>
                        <a:t>580,3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>
                          <a:effectLst/>
                        </a:rPr>
                        <a:t>122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 dirty="0">
                          <a:effectLst/>
                        </a:rPr>
                        <a:t>74369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</a:tr>
              <a:tr h="4599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>
                          <a:effectLst/>
                        </a:rPr>
                        <a:t>2024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>
                          <a:effectLst/>
                        </a:rPr>
                        <a:t>625,9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>
                          <a:effectLst/>
                        </a:rPr>
                        <a:t>121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 dirty="0">
                          <a:effectLst/>
                        </a:rPr>
                        <a:t>87811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</a:tr>
              <a:tr h="4599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>
                          <a:effectLst/>
                        </a:rPr>
                        <a:t>2025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2000" dirty="0">
                          <a:effectLst/>
                        </a:rPr>
                        <a:t>103150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16" marR="5591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729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Основные отличия в мероприятиях по улучшению жилищных условий граждан и молодых семей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4090" y="1600206"/>
            <a:ext cx="4536505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4800" b="1" dirty="0" smtClean="0"/>
              <a:t>По </a:t>
            </a:r>
            <a:r>
              <a:rPr lang="ru-RU" sz="4800" b="1" dirty="0"/>
              <a:t>критериям </a:t>
            </a:r>
            <a:r>
              <a:rPr lang="ru-RU" sz="4800" b="1" dirty="0" smtClean="0"/>
              <a:t>:</a:t>
            </a:r>
            <a:endParaRPr lang="ru-RU" sz="4800" dirty="0"/>
          </a:p>
          <a:p>
            <a:r>
              <a:rPr lang="ru-RU" sz="4800" dirty="0"/>
              <a:t>участвовать в мероприятии может физическое лицо </a:t>
            </a:r>
            <a:r>
              <a:rPr lang="ru-RU" sz="4800" b="1" dirty="0"/>
              <a:t>без ограничения </a:t>
            </a:r>
            <a:r>
              <a:rPr lang="ru-RU" sz="4800" b="1" dirty="0" smtClean="0"/>
              <a:t>по </a:t>
            </a:r>
            <a:r>
              <a:rPr lang="ru-RU" sz="4800" b="1" dirty="0"/>
              <a:t>возрасту</a:t>
            </a:r>
            <a:r>
              <a:rPr lang="ru-RU" sz="4800" dirty="0"/>
              <a:t>, являющееся гражданином Российской Федерации. </a:t>
            </a:r>
          </a:p>
          <a:p>
            <a:r>
              <a:rPr lang="ru-RU" sz="4800" dirty="0"/>
              <a:t>к членам семьи гражданина относятся постоянно проживающие (зарегистрированные по месту жительства) совместно с ним его супруга (супруг), а также дети, в том числе усыновленные, </a:t>
            </a:r>
            <a:r>
              <a:rPr lang="ru-RU" sz="4800" b="1" dirty="0"/>
              <a:t>и родители</a:t>
            </a:r>
            <a:r>
              <a:rPr lang="ru-RU" sz="4800" dirty="0"/>
              <a:t>. </a:t>
            </a:r>
            <a:r>
              <a:rPr lang="ru-RU" sz="4800" b="1" dirty="0"/>
              <a:t>Другие родственники и </a:t>
            </a:r>
            <a:r>
              <a:rPr lang="ru-RU" sz="4800" b="1" dirty="0" smtClean="0"/>
              <a:t>нетрудоспособные </a:t>
            </a:r>
            <a:r>
              <a:rPr lang="ru-RU" sz="4800" b="1" dirty="0"/>
              <a:t>иждивенцы признаются членами семьи гражданина, если они вселены им в жилое помещение по месту его жительства.</a:t>
            </a:r>
            <a:r>
              <a:rPr lang="ru-RU" sz="4800" dirty="0"/>
              <a:t> В исключительных случаях иные лица могут быть признаны членами семьи этого гражданина в судебном </a:t>
            </a:r>
            <a:r>
              <a:rPr lang="ru-RU" sz="4800" dirty="0" smtClean="0"/>
              <a:t>порядке;</a:t>
            </a:r>
          </a:p>
          <a:p>
            <a:r>
              <a:rPr lang="ru-RU" sz="4800" b="1" dirty="0" smtClean="0"/>
              <a:t>производится перерасчет размера социальной выплаты</a:t>
            </a:r>
            <a:r>
              <a:rPr lang="ru-RU" sz="4800" dirty="0" smtClean="0"/>
              <a:t> в случае строительства (приобретения) жилья только за счет расчетной стоимости строительства (приобретения) жилья без добавления собственных средств </a:t>
            </a:r>
            <a:r>
              <a:rPr lang="ru-RU" sz="4800" b="1" dirty="0" smtClean="0"/>
              <a:t>(в случае строительства жилья большей площадью чем предусмотрено подпрограммой).</a:t>
            </a:r>
            <a:endParaRPr lang="ru-RU" sz="4800" b="1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80596" y="1600206"/>
            <a:ext cx="5580687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b="1" dirty="0" smtClean="0"/>
              <a:t>По документам:</a:t>
            </a:r>
            <a:endParaRPr lang="ru-RU" sz="1200" dirty="0"/>
          </a:p>
          <a:p>
            <a:r>
              <a:rPr lang="ru-RU" sz="1200" dirty="0"/>
              <a:t>- копий документов, подтверждающих родственные отношения между заявителем и родителями, другими родственниками и нетрудоспособными иждивенцами, признанными членами семьи заявителя, иными лицами, признанными членами семьи в судебном порядке;</a:t>
            </a:r>
          </a:p>
          <a:p>
            <a:r>
              <a:rPr lang="ru-RU" sz="1200" dirty="0"/>
              <a:t>- копии документа об образовании (для лиц, осуществляющих ветеринарную деятельность для сельскохозяйственных животных (основное место работы) и имеющих среднее профессиональное или высшее образование по укрупненной группе профессий, специальностей </a:t>
            </a:r>
            <a:br>
              <a:rPr lang="ru-RU" sz="1200" dirty="0"/>
            </a:br>
            <a:r>
              <a:rPr lang="ru-RU" sz="1200" dirty="0"/>
              <a:t>и направлений подготовки «Ветеринария и зоотехния»);</a:t>
            </a:r>
          </a:p>
          <a:p>
            <a:r>
              <a:rPr lang="ru-RU" sz="1200" dirty="0"/>
              <a:t>- копию разрешения на строительство или уведомления о соответствии указанных в уведомлении о планируемых строительстве или реконструкции объекта индивидуального жилищного строительства или садового дома параметров объекта индивидуального жилищного строительства или садового дома установленным параметрам и допустимости размещения объекта индивидуального жилищного строительства или садового дома на земельном участке, выданного уполномоченным органом местного самоуправления;</a:t>
            </a:r>
          </a:p>
          <a:p>
            <a:r>
              <a:rPr lang="ru-RU" sz="1200" dirty="0"/>
              <a:t>- копию локальной сметы либо локального сметного расчета или сметной документации, в которых указаны объемы и стоимость планируемых </a:t>
            </a:r>
            <a:br>
              <a:rPr lang="ru-RU" sz="1200" dirty="0"/>
            </a:br>
            <a:r>
              <a:rPr lang="ru-RU" sz="1200" dirty="0"/>
              <a:t>к исполнению строительных работ.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513864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8" y="116632"/>
            <a:ext cx="9721215" cy="936104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Перечень нормативных правовых актов, направленных </a:t>
            </a:r>
            <a:br>
              <a:rPr lang="ru-RU" sz="2800" dirty="0" smtClean="0"/>
            </a:br>
            <a:r>
              <a:rPr lang="ru-RU" sz="2800" dirty="0" smtClean="0"/>
              <a:t>на улучшение жилищных условий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20155" y="1196752"/>
            <a:ext cx="9541128" cy="5256584"/>
          </a:xfrm>
        </p:spPr>
        <p:txBody>
          <a:bodyPr>
            <a:noAutofit/>
          </a:bodyPr>
          <a:lstStyle/>
          <a:p>
            <a:r>
              <a:rPr lang="ru-RU" sz="1100" b="1" dirty="0"/>
              <a:t>Постановление</a:t>
            </a:r>
            <a:r>
              <a:rPr lang="ru-RU" sz="1100" dirty="0"/>
              <a:t> Правительства Красноярского края </a:t>
            </a:r>
            <a:r>
              <a:rPr lang="ru-RU" sz="1100" b="1" dirty="0"/>
              <a:t>от 30.09.2013 </a:t>
            </a:r>
            <a:r>
              <a:rPr lang="ru-RU" sz="1100" b="1" dirty="0" smtClean="0"/>
              <a:t>№ </a:t>
            </a:r>
            <a:r>
              <a:rPr lang="ru-RU" sz="1100" b="1" dirty="0"/>
              <a:t>506-п </a:t>
            </a:r>
            <a:r>
              <a:rPr lang="ru-RU" sz="1100" dirty="0"/>
              <a:t>«Об утверждении государственной программы Красноярского края «Развитие сельского хозяйства и регулирование рынков сельскохозяйственной продукции, сырья и продовольствия»;</a:t>
            </a:r>
          </a:p>
          <a:p>
            <a:r>
              <a:rPr lang="ru-RU" sz="1100" dirty="0"/>
              <a:t>Постановление Правительства Красноярского края </a:t>
            </a:r>
            <a:r>
              <a:rPr lang="ru-RU" sz="1100" b="1" dirty="0"/>
              <a:t>от 16.09.2015 </a:t>
            </a:r>
            <a:r>
              <a:rPr lang="ru-RU" sz="1100" b="1" dirty="0" smtClean="0"/>
              <a:t>№ </a:t>
            </a:r>
            <a:r>
              <a:rPr lang="ru-RU" sz="1100" b="1" dirty="0"/>
              <a:t>488-п </a:t>
            </a:r>
            <a:r>
              <a:rPr lang="ru-RU" sz="1100" dirty="0"/>
              <a:t>«Об утверждении Порядка предоставления </a:t>
            </a:r>
            <a:r>
              <a:rPr lang="ru-RU" sz="1100" b="1" dirty="0"/>
              <a:t>субсидий сельскохозяйственным товаропроизводителям</a:t>
            </a:r>
            <a:r>
              <a:rPr lang="ru-RU" sz="1100" dirty="0"/>
              <a:t>, за исключением граждан, ведущих личное подсобное хозяйство, </a:t>
            </a:r>
            <a:r>
              <a:rPr lang="ru-RU" sz="1100" b="1" dirty="0"/>
              <a:t>на возмещение части затрат </a:t>
            </a:r>
            <a:r>
              <a:rPr lang="ru-RU" sz="1100" b="1" dirty="0" smtClean="0"/>
              <a:t>на </a:t>
            </a:r>
            <a:r>
              <a:rPr lang="ru-RU" sz="1100" b="1" dirty="0"/>
              <a:t>строительство жилья в сельской местности</a:t>
            </a:r>
            <a:r>
              <a:rPr lang="ru-RU" sz="1100" dirty="0"/>
              <a:t>, предоставляемого по договорам найма жилого помещения гражданам, проживающим и работающим на селе либо изъявившим желание переехать на постоянное место жительства </a:t>
            </a:r>
            <a:r>
              <a:rPr lang="ru-RU" sz="1100" dirty="0" smtClean="0"/>
              <a:t>в </a:t>
            </a:r>
            <a:r>
              <a:rPr lang="ru-RU" sz="1100" dirty="0"/>
              <a:t>сельскую местность и работать там»;</a:t>
            </a:r>
          </a:p>
          <a:p>
            <a:r>
              <a:rPr lang="ru-RU" sz="1100" b="1" dirty="0"/>
              <a:t>Постановление</a:t>
            </a:r>
            <a:r>
              <a:rPr lang="ru-RU" sz="1100" dirty="0"/>
              <a:t> Правительства Красноярского края </a:t>
            </a:r>
            <a:r>
              <a:rPr lang="ru-RU" sz="1100" b="1" dirty="0"/>
              <a:t>от 15.04.2014 </a:t>
            </a:r>
            <a:r>
              <a:rPr lang="ru-RU" sz="1100" b="1" dirty="0" smtClean="0"/>
              <a:t>№ </a:t>
            </a:r>
            <a:r>
              <a:rPr lang="ru-RU" sz="1100" b="1" dirty="0"/>
              <a:t>143-п </a:t>
            </a:r>
            <a:r>
              <a:rPr lang="ru-RU" sz="1100" dirty="0"/>
              <a:t>«Об утверждении </a:t>
            </a:r>
            <a:r>
              <a:rPr lang="ru-RU" sz="1100" b="1" dirty="0"/>
              <a:t>Порядка формирования, утверждения </a:t>
            </a:r>
            <a:r>
              <a:rPr lang="ru-RU" sz="1100" b="1" dirty="0" smtClean="0"/>
              <a:t>и </a:t>
            </a:r>
            <a:r>
              <a:rPr lang="ru-RU" sz="1100" b="1" dirty="0"/>
              <a:t>исключения из списка (сводного списка) получателей социальных выплат </a:t>
            </a:r>
            <a:r>
              <a:rPr lang="ru-RU" sz="1100" b="1" dirty="0" smtClean="0"/>
              <a:t>на </a:t>
            </a:r>
            <a:r>
              <a:rPr lang="ru-RU" sz="1100" b="1" dirty="0"/>
              <a:t>строительство (приобретение) жилья молодым семьям и молодым специалистам</a:t>
            </a:r>
            <a:r>
              <a:rPr lang="ru-RU" sz="1100" dirty="0"/>
              <a:t>, проживающим и работающим на селе либо изъявившим желание переехать на постоянное место жительства в сельскую местность </a:t>
            </a:r>
            <a:r>
              <a:rPr lang="ru-RU" sz="1100" dirty="0" smtClean="0"/>
              <a:t>и </a:t>
            </a:r>
            <a:r>
              <a:rPr lang="ru-RU" sz="1100" dirty="0"/>
              <a:t>работать там, перечня, форм и сроков представления документов, необходимых для включения в списки (сводные списки) получателей средств социальной выплаты</a:t>
            </a:r>
            <a:r>
              <a:rPr lang="ru-RU" sz="1100" dirty="0" smtClean="0"/>
              <a:t>»;</a:t>
            </a:r>
            <a:endParaRPr lang="ru-RU" sz="1100" dirty="0"/>
          </a:p>
          <a:p>
            <a:r>
              <a:rPr lang="ru-RU" sz="1100" b="1" dirty="0"/>
              <a:t>Постановление</a:t>
            </a:r>
            <a:r>
              <a:rPr lang="ru-RU" sz="1100" dirty="0"/>
              <a:t> Правительства Красноярского края </a:t>
            </a:r>
            <a:r>
              <a:rPr lang="ru-RU" sz="1100" b="1" dirty="0"/>
              <a:t>от 29.04.2014 </a:t>
            </a:r>
            <a:r>
              <a:rPr lang="ru-RU" sz="1100" b="1" dirty="0" smtClean="0"/>
              <a:t>№ </a:t>
            </a:r>
            <a:r>
              <a:rPr lang="ru-RU" sz="1100" b="1" dirty="0"/>
              <a:t>167-п </a:t>
            </a:r>
            <a:r>
              <a:rPr lang="ru-RU" sz="1100" dirty="0"/>
              <a:t>«Об утверждении </a:t>
            </a:r>
            <a:r>
              <a:rPr lang="ru-RU" sz="1100" b="1" dirty="0"/>
              <a:t>Порядка и условий предоставления гражданам социальных выплат</a:t>
            </a:r>
            <a:r>
              <a:rPr lang="ru-RU" sz="1100" dirty="0"/>
              <a:t>, установленных в подпункте «а» пункта 1 статьи 11 Закона Красноярского края от 07.07.2022 № 3-1004 «О государственной поддержке агропромышленного комплекса края», в том числе критериев определения получателей социальных выплат, перечня и форм документов, необходимых для получения социальных выплат, порядка возврата социальных выплат </a:t>
            </a:r>
            <a:r>
              <a:rPr lang="ru-RU" sz="1100" dirty="0" smtClean="0"/>
              <a:t>в </a:t>
            </a:r>
            <a:r>
              <a:rPr lang="ru-RU" sz="1100" dirty="0"/>
              <a:t>случае нарушения условий их предоставления»;</a:t>
            </a:r>
          </a:p>
          <a:p>
            <a:r>
              <a:rPr lang="ru-RU" sz="1100" b="1" dirty="0"/>
              <a:t>Постановление</a:t>
            </a:r>
            <a:r>
              <a:rPr lang="ru-RU" sz="1100" dirty="0"/>
              <a:t> Правительства Красноярского края </a:t>
            </a:r>
            <a:r>
              <a:rPr lang="ru-RU" sz="1100" b="1" dirty="0"/>
              <a:t>от 02.04.2014 </a:t>
            </a:r>
            <a:r>
              <a:rPr lang="ru-RU" sz="1100" b="1" dirty="0" smtClean="0"/>
              <a:t>№ </a:t>
            </a:r>
            <a:r>
              <a:rPr lang="ru-RU" sz="1100" b="1" dirty="0"/>
              <a:t>117-п </a:t>
            </a:r>
            <a:r>
              <a:rPr lang="ru-RU" sz="1100" dirty="0"/>
              <a:t>«Об утверждении </a:t>
            </a:r>
            <a:r>
              <a:rPr lang="ru-RU" sz="1100" b="1" dirty="0"/>
              <a:t>формы, порядка выдачи, ведения учета, замены </a:t>
            </a:r>
            <a:r>
              <a:rPr lang="ru-RU" sz="1100" b="1" dirty="0" smtClean="0"/>
              <a:t>и </a:t>
            </a:r>
            <a:r>
              <a:rPr lang="ru-RU" sz="1100" b="1" dirty="0"/>
              <a:t>сдачи свидетельства</a:t>
            </a:r>
            <a:r>
              <a:rPr lang="ru-RU" sz="1100" dirty="0"/>
              <a:t> о предоставлении социальной выплаты </a:t>
            </a:r>
            <a:r>
              <a:rPr lang="ru-RU" sz="1100" dirty="0" smtClean="0"/>
              <a:t>на </a:t>
            </a:r>
            <a:r>
              <a:rPr lang="ru-RU" sz="1100" dirty="0"/>
              <a:t>строительство (приобретение) жилья в сельской местности, формы реестра выданных свидетельств, а также перечня, форм и сроков представления документов, необходимых для получения, замены и сдачи свидетельства»;</a:t>
            </a:r>
          </a:p>
          <a:p>
            <a:r>
              <a:rPr lang="ru-RU" sz="1100" b="1" dirty="0"/>
              <a:t>Постановление</a:t>
            </a:r>
            <a:r>
              <a:rPr lang="ru-RU" sz="1100" dirty="0"/>
              <a:t> Правительства Красноярского края </a:t>
            </a:r>
            <a:r>
              <a:rPr lang="ru-RU" sz="1100" b="1" dirty="0"/>
              <a:t>от 27.05.2014 </a:t>
            </a:r>
            <a:r>
              <a:rPr lang="ru-RU" sz="1100" b="1" dirty="0" smtClean="0"/>
              <a:t>№ </a:t>
            </a:r>
            <a:r>
              <a:rPr lang="ru-RU" sz="1100" b="1" dirty="0"/>
              <a:t>210-п </a:t>
            </a:r>
            <a:r>
              <a:rPr lang="ru-RU" sz="1100" dirty="0"/>
              <a:t>«Об утверждении </a:t>
            </a:r>
            <a:r>
              <a:rPr lang="ru-RU" sz="1100" b="1" dirty="0"/>
              <a:t>Порядка и условий предоставления социальных выплат на строительство (приобретение) жилья гражданам</a:t>
            </a:r>
            <a:r>
              <a:rPr lang="ru-RU" sz="1100" dirty="0"/>
              <a:t>, проживающим </a:t>
            </a:r>
            <a:r>
              <a:rPr lang="ru-RU" sz="1100" dirty="0" smtClean="0"/>
              <a:t>на </a:t>
            </a:r>
            <a:r>
              <a:rPr lang="ru-RU" sz="1100" dirty="0"/>
              <a:t>сельских территориях, в том числе категории определения получателей социальных выплат, перечня и форм документов, необходимых для получения социальных выплат, порядка возврата социальных выплат в случае нарушения условий их предоставления»;</a:t>
            </a:r>
          </a:p>
          <a:p>
            <a:r>
              <a:rPr lang="ru-RU" sz="1100" b="1" dirty="0"/>
              <a:t>Постановление</a:t>
            </a:r>
            <a:r>
              <a:rPr lang="ru-RU" sz="1100" dirty="0"/>
              <a:t> Правительства Красноярского края </a:t>
            </a:r>
            <a:r>
              <a:rPr lang="ru-RU" sz="1100" b="1" dirty="0"/>
              <a:t>от 27.05.2014 </a:t>
            </a:r>
            <a:r>
              <a:rPr lang="ru-RU" sz="1100" b="1" dirty="0" smtClean="0"/>
              <a:t>№ </a:t>
            </a:r>
            <a:r>
              <a:rPr lang="ru-RU" sz="1100" b="1" dirty="0"/>
              <a:t>211-п </a:t>
            </a:r>
            <a:r>
              <a:rPr lang="ru-RU" sz="1100" dirty="0"/>
              <a:t>«Об утверждении </a:t>
            </a:r>
            <a:r>
              <a:rPr lang="ru-RU" sz="1100" b="1" dirty="0"/>
              <a:t>Порядка формирования, утверждения и изменения сводного списка получателей социальных выплат на строительство (приобретение) жилья гражданам</a:t>
            </a:r>
            <a:r>
              <a:rPr lang="ru-RU" sz="1100" dirty="0"/>
              <a:t>, проживающим на сельских территориях»;</a:t>
            </a:r>
          </a:p>
          <a:p>
            <a:r>
              <a:rPr lang="ru-RU" sz="1100" b="1" dirty="0"/>
              <a:t>Постановление</a:t>
            </a:r>
            <a:r>
              <a:rPr lang="ru-RU" sz="1100" dirty="0"/>
              <a:t> Правительства Красноярского края </a:t>
            </a:r>
            <a:r>
              <a:rPr lang="ru-RU" sz="1100" b="1" dirty="0"/>
              <a:t>от 16.07.2019 </a:t>
            </a:r>
            <a:r>
              <a:rPr lang="ru-RU" sz="1100" b="1" dirty="0" smtClean="0"/>
              <a:t>№ </a:t>
            </a:r>
            <a:r>
              <a:rPr lang="ru-RU" sz="1100" b="1" dirty="0"/>
              <a:t>369-п </a:t>
            </a:r>
            <a:r>
              <a:rPr lang="ru-RU" sz="1100" dirty="0"/>
              <a:t>«Об утверждении </a:t>
            </a:r>
            <a:r>
              <a:rPr lang="ru-RU" sz="1100" b="1" dirty="0"/>
              <a:t>Порядков</a:t>
            </a:r>
            <a:r>
              <a:rPr lang="ru-RU" sz="1100" dirty="0"/>
              <a:t>, регулирующих предоставление </a:t>
            </a:r>
            <a:r>
              <a:rPr lang="ru-RU" sz="1100" b="1" dirty="0"/>
              <a:t>социальных выплат гражданам, работающим в государственных учреждениях ветеринарии края </a:t>
            </a:r>
            <a:r>
              <a:rPr lang="ru-RU" sz="1100" dirty="0"/>
              <a:t>в сельской местности или в городах, расположенных </a:t>
            </a:r>
            <a:r>
              <a:rPr lang="ru-RU" sz="1100" dirty="0" smtClean="0"/>
              <a:t>в </a:t>
            </a:r>
            <a:r>
              <a:rPr lang="ru-RU" sz="1100" dirty="0"/>
              <a:t>районах Крайнего Севера и приравненных к ним местностях, </a:t>
            </a:r>
            <a:r>
              <a:rPr lang="ru-RU" sz="1100" dirty="0" smtClean="0"/>
              <a:t>на </a:t>
            </a:r>
            <a:r>
              <a:rPr lang="ru-RU" sz="1100" dirty="0"/>
              <a:t>строительство (приобретение) жилья</a:t>
            </a:r>
            <a:r>
              <a:rPr lang="ru-RU" sz="1100" dirty="0" smtClean="0"/>
              <a:t>».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822415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8" y="188640"/>
            <a:ext cx="9721215" cy="936104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Перечень мероприятий государственной программы Российской Федерации «Комплексное развитие сельских территорий»</a:t>
            </a:r>
            <a:endParaRPr lang="ru-RU" sz="2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0068" y="1196752"/>
            <a:ext cx="9721215" cy="5112568"/>
          </a:xfrm>
        </p:spPr>
        <p:txBody>
          <a:bodyPr>
            <a:normAutofit/>
          </a:bodyPr>
          <a:lstStyle/>
          <a:p>
            <a:r>
              <a:rPr lang="ru-RU" sz="1800" i="1" dirty="0"/>
              <a:t>предоставления социальных выплат на строительство (приобретение) жилья гражданам, проживающим и работающим </a:t>
            </a:r>
            <a:r>
              <a:rPr lang="ru-RU" sz="1800" i="1" dirty="0" smtClean="0"/>
              <a:t>на </a:t>
            </a:r>
            <a:r>
              <a:rPr lang="ru-RU" sz="1800" i="1" dirty="0"/>
              <a:t>сельских </a:t>
            </a:r>
            <a:r>
              <a:rPr lang="ru-RU" sz="1800" i="1" dirty="0" smtClean="0"/>
              <a:t>территориях;</a:t>
            </a:r>
          </a:p>
          <a:p>
            <a:r>
              <a:rPr lang="ru-RU" sz="1800" i="1" dirty="0" smtClean="0"/>
              <a:t>предоставление </a:t>
            </a:r>
            <a:r>
              <a:rPr lang="ru-RU" sz="1800" i="1" dirty="0"/>
              <a:t>субсидий в целях софинансирования расходных обязательств субъектов муниципальных образований, возникающих </a:t>
            </a:r>
            <a:r>
              <a:rPr lang="ru-RU" sz="1800" i="1" dirty="0" smtClean="0"/>
              <a:t>при </a:t>
            </a:r>
            <a:r>
              <a:rPr lang="ru-RU" sz="1800" i="1" dirty="0"/>
              <a:t>реализации проектов по благоустройству общественных пространств на сельских </a:t>
            </a:r>
            <a:r>
              <a:rPr lang="ru-RU" sz="1800" i="1" dirty="0" smtClean="0"/>
              <a:t>территориях;</a:t>
            </a:r>
          </a:p>
          <a:p>
            <a:r>
              <a:rPr lang="ru-RU" sz="1800" i="1" dirty="0"/>
              <a:t>предоставление субсидий из федерального бюджета бюджетам субъектов Российской Федерации в целях софинансирования расходных обязательств субъектов Российской Федерации, возникающих </a:t>
            </a:r>
            <a:r>
              <a:rPr lang="ru-RU" sz="1800" i="1" dirty="0" smtClean="0"/>
              <a:t>при </a:t>
            </a:r>
            <a:r>
              <a:rPr lang="ru-RU" sz="1800" i="1" dirty="0"/>
              <a:t>реализации мероприятий по развитию транспортной </a:t>
            </a:r>
            <a:r>
              <a:rPr lang="ru-RU" sz="1800" i="1" dirty="0" smtClean="0"/>
              <a:t>инфраструктуры </a:t>
            </a:r>
            <a:r>
              <a:rPr lang="ru-RU" sz="1800" i="1" dirty="0"/>
              <a:t>на сельских территориях, и (или) предоставления из бюджетов субъектов Российской Федерации субсидий местным бюджетам в целях софинансирования расходных обязательств муниципальных образований, возникающих при реализации мероприятий по развитию транспортной инфраструктуры на сельских </a:t>
            </a:r>
            <a:r>
              <a:rPr lang="ru-RU" sz="1800" i="1" dirty="0" smtClean="0"/>
              <a:t>территориях;</a:t>
            </a:r>
          </a:p>
          <a:p>
            <a:r>
              <a:rPr lang="ru-RU" sz="1800" i="1" dirty="0"/>
              <a:t>предоставления субсидий из федерального бюджета бюджетам субъектов Российской Федерации в целях софинансирования расходных обязательств субъектов Российской Федерации, возникающих при реализации проектов комплексного развития сельских территорий (агломераций</a:t>
            </a:r>
            <a:r>
              <a:rPr lang="ru-RU" sz="1800" i="1" dirty="0" smtClean="0"/>
              <a:t>)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018127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Заявочная документация в Минсельхоз России на привлечение средств федерального бюджета на улучшение жилищных условий граждан, проживающих в сельской местности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3907444"/>
              </p:ext>
            </p:extLst>
          </p:nvPr>
        </p:nvGraphicFramePr>
        <p:xfrm>
          <a:off x="1224211" y="1916833"/>
          <a:ext cx="8712970" cy="3600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511"/>
                <a:gridCol w="1410876"/>
                <a:gridCol w="1889548"/>
                <a:gridCol w="1474202"/>
                <a:gridCol w="1474202"/>
                <a:gridCol w="1671631"/>
              </a:tblGrid>
              <a:tr h="20323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 dirty="0">
                          <a:effectLst/>
                        </a:rPr>
                        <a:t>Год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 dirty="0">
                          <a:effectLst/>
                        </a:rPr>
                        <a:t>Размер заявки на средства ФБ,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 dirty="0">
                          <a:effectLst/>
                        </a:rPr>
                        <a:t>млн рублей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 dirty="0">
                          <a:effectLst/>
                        </a:rPr>
                        <a:t>Планируемое количество получателей господдержки, человек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 dirty="0">
                          <a:effectLst/>
                        </a:rPr>
                        <a:t>Выделено средств ФБ, млн рублей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 dirty="0">
                          <a:effectLst/>
                        </a:rPr>
                        <a:t>Выделено средств ФБ от заявки, 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>
                          <a:effectLst/>
                        </a:rPr>
                        <a:t>Фактическое количество получателей господдержки, человек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20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>
                          <a:effectLst/>
                        </a:rPr>
                        <a:t>2021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>
                          <a:effectLst/>
                        </a:rPr>
                        <a:t>701,4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>
                          <a:effectLst/>
                        </a:rPr>
                        <a:t>370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>
                          <a:effectLst/>
                        </a:rPr>
                        <a:t>14,4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 dirty="0">
                          <a:effectLst/>
                        </a:rPr>
                        <a:t>2,1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20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>
                          <a:effectLst/>
                        </a:rPr>
                        <a:t>2022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>
                          <a:effectLst/>
                        </a:rPr>
                        <a:t>703,2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>
                          <a:effectLst/>
                        </a:rPr>
                        <a:t>343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 dirty="0">
                          <a:effectLst/>
                        </a:rPr>
                        <a:t>9,3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 dirty="0">
                          <a:effectLst/>
                        </a:rPr>
                        <a:t>2,0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20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>
                          <a:effectLst/>
                        </a:rPr>
                        <a:t>2023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>
                          <a:effectLst/>
                        </a:rPr>
                        <a:t>703,4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>
                          <a:effectLst/>
                        </a:rPr>
                        <a:t>214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>
                          <a:effectLst/>
                        </a:rPr>
                        <a:t>7,2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>
                          <a:effectLst/>
                        </a:rPr>
                        <a:t>1,0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20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>
                          <a:effectLst/>
                        </a:rPr>
                        <a:t>2024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>
                          <a:effectLst/>
                        </a:rPr>
                        <a:t>668,8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>
                          <a:effectLst/>
                        </a:rPr>
                        <a:t>177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>
                          <a:effectLst/>
                        </a:rPr>
                        <a:t>6,4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>
                          <a:effectLst/>
                        </a:rPr>
                        <a:t>0,9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56360" algn="l"/>
                        </a:tabLs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183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/>
              <a:t>Реализация проектов по благоустройству общественных пространств </a:t>
            </a:r>
            <a:r>
              <a:rPr lang="ru-RU" sz="2700" b="1" dirty="0" smtClean="0"/>
              <a:t>на </a:t>
            </a:r>
            <a:r>
              <a:rPr lang="ru-RU" sz="2700" b="1" dirty="0"/>
              <a:t>сельских территориях по следующим направлениям</a:t>
            </a:r>
            <a:r>
              <a:rPr lang="ru-RU" sz="2700" b="1" dirty="0" smtClean="0"/>
              <a:t>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6400" dirty="0" smtClean="0"/>
              <a:t>создание </a:t>
            </a:r>
            <a:r>
              <a:rPr lang="ru-RU" sz="6400" dirty="0"/>
              <a:t>и обустройство зон отдыха, спортивных и детских игровых площадок, площадок для занятия адаптивной физической культурой </a:t>
            </a:r>
            <a:br>
              <a:rPr lang="ru-RU" sz="6400" dirty="0"/>
            </a:br>
            <a:r>
              <a:rPr lang="ru-RU" sz="6400" dirty="0"/>
              <a:t>и адаптивным спортом для лиц с ограниченными возможностями здоровья;</a:t>
            </a:r>
          </a:p>
          <a:p>
            <a:r>
              <a:rPr lang="ru-RU" sz="6400" dirty="0"/>
              <a:t>организация освещения территории, включая архитектурную подсветку зданий, строений, сооружений, в том числе с использованием энергосберегающих технологий;</a:t>
            </a:r>
          </a:p>
          <a:p>
            <a:r>
              <a:rPr lang="ru-RU" sz="6400" dirty="0"/>
              <a:t>организация пешеходных коммуникаций, в том числе тротуаров, аллей, велосипедных дорожек, тропинок;</a:t>
            </a:r>
          </a:p>
          <a:p>
            <a:r>
              <a:rPr lang="ru-RU" sz="6400" dirty="0"/>
              <a:t>создание и обустройство мест автомобильных и велосипедных парковок;</a:t>
            </a:r>
          </a:p>
          <a:p>
            <a:r>
              <a:rPr lang="ru-RU" sz="6400" dirty="0"/>
              <a:t>ремонтно-восстановительные работы улично-дорожной сети </a:t>
            </a:r>
            <a:r>
              <a:rPr lang="ru-RU" sz="6400" dirty="0" smtClean="0"/>
              <a:t>и </a:t>
            </a:r>
            <a:r>
              <a:rPr lang="ru-RU" sz="6400" dirty="0"/>
              <a:t>дворовых проездов;</a:t>
            </a:r>
          </a:p>
          <a:p>
            <a:r>
              <a:rPr lang="ru-RU" sz="6400" dirty="0"/>
              <a:t>организация оформления фасадов (внешнего вида) зданий (административных зданий, объектов социальной сферы, объектов инфраструктуры и др.), находящихся в муниципальной собственности, </a:t>
            </a:r>
            <a:r>
              <a:rPr lang="ru-RU" sz="6400" dirty="0" smtClean="0"/>
              <a:t>а </a:t>
            </a:r>
            <a:r>
              <a:rPr lang="ru-RU" sz="6400" dirty="0"/>
              <a:t>также установка (обустройство) ограждений, прилегающих </a:t>
            </a:r>
            <a:r>
              <a:rPr lang="ru-RU" sz="6400" dirty="0" smtClean="0"/>
              <a:t>к </a:t>
            </a:r>
            <a:r>
              <a:rPr lang="ru-RU" sz="6400" dirty="0"/>
              <a:t>общественным территориям, газонных и тротуарных ограждений;</a:t>
            </a:r>
          </a:p>
          <a:p>
            <a:r>
              <a:rPr lang="ru-RU" sz="6400" dirty="0"/>
              <a:t>обустройство территории в целях обеспечения беспрепятственного передвижения инвалидов и других маломобильных групп населения;</a:t>
            </a:r>
          </a:p>
          <a:p>
            <a:r>
              <a:rPr lang="ru-RU" sz="6400" dirty="0"/>
              <a:t>организация ливневых стоков</a:t>
            </a:r>
            <a:r>
              <a:rPr lang="ru-RU" sz="6400" dirty="0" smtClean="0"/>
              <a:t>;</a:t>
            </a:r>
            <a:endParaRPr lang="ru-RU" sz="6400" dirty="0"/>
          </a:p>
          <a:p>
            <a:r>
              <a:rPr lang="ru-RU" sz="6400" dirty="0"/>
              <a:t>обустройство общественных колодцев и водоразборных колонок;</a:t>
            </a:r>
          </a:p>
          <a:p>
            <a:r>
              <a:rPr lang="ru-RU" sz="6400" dirty="0"/>
              <a:t>обустройство площадок накопления твердых коммунальных отходов;</a:t>
            </a:r>
          </a:p>
          <a:p>
            <a:r>
              <a:rPr lang="ru-RU" sz="6400" dirty="0"/>
              <a:t>сохранение и восстановление природных ландшафтов и историко-культурных памятников.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4747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8" y="274638"/>
            <a:ext cx="9721215" cy="634082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Постановлением Правительства края от 31.03.2023 № 235-п определен</a:t>
            </a:r>
            <a:b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</a:b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Перечень опорных населенных пунктов Красноярского края</a:t>
            </a:r>
            <a:endParaRPr lang="ru-RU" sz="2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</p:nvPr>
        </p:nvGraphicFramePr>
        <p:xfrm>
          <a:off x="2545894" y="1081882"/>
          <a:ext cx="5709561" cy="548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677"/>
                <a:gridCol w="2003441"/>
                <a:gridCol w="928585"/>
                <a:gridCol w="2391858"/>
              </a:tblGrid>
              <a:tr h="2628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dirty="0">
                          <a:effectLst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dirty="0">
                          <a:effectLst/>
                        </a:rPr>
                        <a:t>п/п</a:t>
                      </a:r>
                      <a:endParaRPr lang="ru-RU" sz="900" kern="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Наименование опорного населенного пункта (далее – ОНП)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ОКТМО ОНП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Наименование муниципального района (округа), в который входит ОНП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>
                          <a:effectLst/>
                        </a:rPr>
                        <a:t>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2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3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4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поселок городского типа Балахта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04604151051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Балахтинский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2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город Боготол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04706000001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Боготольский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3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поселок городского типа Большая Мурта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04610151051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Большемуртинский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4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город Енисейск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04712000001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Енисейский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5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город Заозерный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04647101001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Рыбинский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6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город Игарка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04654117001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Туруханский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 anchor="ctr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7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город Иланский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04618101001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 dirty="0">
                          <a:effectLst/>
                        </a:rPr>
                        <a:t>Иланский район</a:t>
                      </a:r>
                      <a:endParaRPr lang="ru-RU" sz="900" kern="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8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город Кодинск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04624101001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Кежемский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9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поселок городского типа Козулька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04626151051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Козульский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10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поселок городского типа Курагино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04630151051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Курагинский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11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поселок городского типа Мотыгино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04635151051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Мотыгинский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12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город Назарово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04726000001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Назаровский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13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поселок городского типа Нижний Ингаш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 dirty="0">
                          <a:effectLst/>
                        </a:rPr>
                        <a:t>04639151051</a:t>
                      </a:r>
                      <a:endParaRPr lang="ru-RU" sz="900" kern="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Нижнеингашский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14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городской поселок Северо-Енисейский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04649000051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Северо-Енисейский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15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город Ужур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04656101001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Ужурский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16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город Уяр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04657101001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Уярский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17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город Шарыпово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04740000001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Шарыповский муниципальный округ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18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поселок городского типа Шушенское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04659151051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Шушенский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19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село Пировское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04545000101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Пировский муниципальный округ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20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село Тюхтет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04555000101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Тюхтетский муниципальный округ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21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поселок Абан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04601401101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Абанский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22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село Агинское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04648402101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Саянский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23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село Богучаны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04609410101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Богучанский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24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село Большой Улуй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04611407101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Большеулуйский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25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село Дзержинское 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04613410101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Дзержинский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26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село Ермаковское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04616410101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Ермаковский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27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село Идринское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04617422101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Идринский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28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село Ирбейское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04619413101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Ирбейский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29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село Казачинское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04620413101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Казачинский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30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село Каратузское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04622407101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Каратузский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31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село Краснотуранск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04628413101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Краснотуранский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32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село Новобирилюссы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04606416101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Бирилюсский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33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село Новоселово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04641409101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Новоселовский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34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село Партизанское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04643422101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Партизанский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35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село Тасеево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04652416101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Тасеевский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36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поселок Тура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04650402101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Эвенкийский муниципальный район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  <a:tr h="13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37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село Туруханск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50" spc="-30">
                          <a:effectLst/>
                        </a:rPr>
                        <a:t>04654434101</a:t>
                      </a:r>
                      <a:endParaRPr lang="ru-RU" sz="900" kern="5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kern="50" spc="-30" dirty="0">
                          <a:effectLst/>
                        </a:rPr>
                        <a:t>Туруханский район</a:t>
                      </a:r>
                      <a:endParaRPr lang="ru-RU" sz="900" kern="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32" marR="5913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4232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8" y="274638"/>
            <a:ext cx="9721215" cy="70609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Перечень государственных программ Российской Федерации в рамках которых возможна реализация долгосрочных планов </a:t>
            </a:r>
            <a:r>
              <a:rPr lang="ru-RU" sz="200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развития </a:t>
            </a:r>
            <a:r>
              <a:rPr lang="ru-RU" sz="200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ОНП: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0068" y="1340768"/>
            <a:ext cx="9721215" cy="4785401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«Развитие здравоохранения»;</a:t>
            </a:r>
          </a:p>
          <a:p>
            <a:pPr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«Развитие образования»;</a:t>
            </a:r>
          </a:p>
          <a:p>
            <a:pPr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«Обеспечение доступным и комфортным жильем и коммунальными услугами граждан Российской Федерации»;</a:t>
            </a:r>
          </a:p>
          <a:p>
            <a:pPr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«Развитие культуры»; </a:t>
            </a:r>
          </a:p>
          <a:p>
            <a:pPr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«Развитие физической культуры и спорта»;</a:t>
            </a:r>
          </a:p>
          <a:p>
            <a:pPr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«Информационное общество»;</a:t>
            </a:r>
          </a:p>
          <a:p>
            <a:pPr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«Развитие транспортной системы»;</a:t>
            </a:r>
          </a:p>
          <a:p>
            <a:pPr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«Развитие федеративных отношений и создание условий для эффективного и ответственного управления региональными и муниципальными финансами»;</a:t>
            </a:r>
          </a:p>
          <a:p>
            <a:pPr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«Развитие туризма»; </a:t>
            </a:r>
          </a:p>
          <a:p>
            <a:pPr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 «Охрана окружающей среды»; </a:t>
            </a:r>
          </a:p>
          <a:p>
            <a:pPr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11) «Воспроизводство и использование природных ресурсов»;</a:t>
            </a:r>
          </a:p>
          <a:p>
            <a:pPr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«Социально-экономическое развитие Арктической зоны Российской Федерации»; </a:t>
            </a:r>
          </a:p>
          <a:p>
            <a:pPr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«Комплексное развитие сельских территорий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1974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Проблемными вопросами при подготовке ДПР </a:t>
            </a:r>
            <a:r>
              <a:rPr lang="ru-RU" dirty="0" smtClean="0"/>
              <a:t>являются: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0068" y="1600206"/>
            <a:ext cx="9721215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паспорт ДПР представляется не в полном объеме. К планам прикладываются не все приложения в соответствии с проектом Правил;</a:t>
            </a:r>
          </a:p>
          <a:p>
            <a:r>
              <a:rPr lang="ru-RU" dirty="0"/>
              <a:t>данные в паспорте ДПР заполняются не полностью. Должны быть заполнены все 13 вкладок в паспорте ДПР, не допускается частичное заполнение паспорта;</a:t>
            </a:r>
          </a:p>
          <a:p>
            <a:r>
              <a:rPr lang="ru-RU" dirty="0"/>
              <a:t>отсутствует перечень необходимых мероприятий для социально-экономического развития территории. Мероприятия, включаемые в план должны быть разнонаправленные и охватывать все сферы жизнедеятельности. Зачастую в план включаются мероприятия </a:t>
            </a:r>
            <a:br>
              <a:rPr lang="ru-RU" dirty="0"/>
            </a:br>
            <a:r>
              <a:rPr lang="ru-RU" dirty="0"/>
              <a:t>по ремонту зданий культуры и образования, при этом мероприятия </a:t>
            </a:r>
            <a:br>
              <a:rPr lang="ru-RU" dirty="0"/>
            </a:br>
            <a:r>
              <a:rPr lang="ru-RU" dirty="0"/>
              <a:t>по развитию инженерной и транспортной инфраструктур, водоснабжению и прочее отсутствуют.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820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8" y="274638"/>
            <a:ext cx="9721215" cy="5458618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1230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В рамках ведомственного проекта «Комплексное развитие сельских территорий» предусмотрена реализация следующих мероприятий, направленных на улучшение жилищных условий: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068" y="1600206"/>
            <a:ext cx="9721215" cy="4709114"/>
          </a:xfrm>
        </p:spPr>
        <p:txBody>
          <a:bodyPr>
            <a:normAutofit fontScale="25000" lnSpcReduction="20000"/>
          </a:bodyPr>
          <a:lstStyle/>
          <a:p>
            <a:r>
              <a:rPr lang="ru-RU" sz="6800" dirty="0"/>
              <a:t>- предоставление социальных выплат на строительство (приобретение) жилья гражданам, проживающим на сельских территориях;</a:t>
            </a:r>
          </a:p>
          <a:p>
            <a:r>
              <a:rPr lang="ru-RU" sz="6800" dirty="0"/>
              <a:t>- предоставление социальных выплат на строительство (приобретение) жилья молодым семьям </a:t>
            </a:r>
            <a:r>
              <a:rPr lang="ru-RU" sz="6800" dirty="0" smtClean="0"/>
              <a:t/>
            </a:r>
            <a:br>
              <a:rPr lang="ru-RU" sz="6800" dirty="0" smtClean="0"/>
            </a:br>
            <a:r>
              <a:rPr lang="ru-RU" sz="6800" dirty="0" smtClean="0"/>
              <a:t>и </a:t>
            </a:r>
            <a:r>
              <a:rPr lang="ru-RU" sz="6800" dirty="0"/>
              <a:t>молодым специалистам, проживающим </a:t>
            </a:r>
            <a:r>
              <a:rPr lang="ru-RU" sz="6800" dirty="0" smtClean="0"/>
              <a:t>и </a:t>
            </a:r>
            <a:r>
              <a:rPr lang="ru-RU" sz="6800" dirty="0"/>
              <a:t>работающим на селе либо изъявившим желание переехать на постоянное место жительства </a:t>
            </a:r>
            <a:r>
              <a:rPr lang="ru-RU" sz="6800" dirty="0" smtClean="0"/>
              <a:t>в </a:t>
            </a:r>
            <a:r>
              <a:rPr lang="ru-RU" sz="6800" dirty="0"/>
              <a:t>сельскую местность и работать там;</a:t>
            </a:r>
          </a:p>
          <a:p>
            <a:r>
              <a:rPr lang="ru-RU" sz="6800" dirty="0"/>
              <a:t>- предоставление субсидий сельскохозяйственным товаропроизводителям, за исключением граждан, ведущих личное подсобное хозяйство, на возмещение части затрат на строительство жилья в сельской местности, предоставляемого по договорам найма жилого помещения гражданам, проживающим и работающим на селе либо изъявившим желание переехать на постоянное место жительства в сельскую местность и работать там;</a:t>
            </a:r>
          </a:p>
          <a:p>
            <a:r>
              <a:rPr lang="ru-RU" sz="6800" dirty="0"/>
              <a:t>- предоставление социальных выплат гражданам, работающим </a:t>
            </a:r>
            <a:br>
              <a:rPr lang="ru-RU" sz="6800" dirty="0"/>
            </a:br>
            <a:r>
              <a:rPr lang="ru-RU" sz="6800" dirty="0"/>
              <a:t>в государственных учреждениях ветеринарии края в сельской местности </a:t>
            </a:r>
            <a:br>
              <a:rPr lang="ru-RU" sz="6800" dirty="0"/>
            </a:br>
            <a:r>
              <a:rPr lang="ru-RU" sz="6800" dirty="0"/>
              <a:t>или в городах, расположенных в районах Крайнего Севера и приравненных </a:t>
            </a:r>
            <a:br>
              <a:rPr lang="ru-RU" sz="6800" dirty="0"/>
            </a:br>
            <a:r>
              <a:rPr lang="ru-RU" sz="6800" dirty="0"/>
              <a:t>к ним местностях, на строительство (приобретение) жилья</a:t>
            </a:r>
            <a:r>
              <a:rPr lang="ru-RU" sz="6800" dirty="0" smtClean="0"/>
              <a:t>;</a:t>
            </a:r>
            <a:endParaRPr lang="ru-RU" sz="6800" dirty="0"/>
          </a:p>
          <a:p>
            <a:r>
              <a:rPr lang="ru-RU" sz="6800" dirty="0"/>
              <a:t>- предоставление социальных выплат на строительство (приобретение) жилья гражданам, работающим по трудовому договору в должности преподавателя или мастера производственного обучения </a:t>
            </a:r>
            <a:r>
              <a:rPr lang="ru-RU" sz="6800" dirty="0" smtClean="0"/>
              <a:t>в </a:t>
            </a:r>
            <a:r>
              <a:rPr lang="ru-RU" sz="6800" dirty="0"/>
              <a:t>профессиональной образовательной организации, осуществляющей подготовку кадров </a:t>
            </a:r>
            <a:r>
              <a:rPr lang="ru-RU" sz="6800" dirty="0" smtClean="0"/>
              <a:t>по </a:t>
            </a:r>
            <a:r>
              <a:rPr lang="ru-RU" sz="6800" dirty="0"/>
              <a:t>укрупненной группе профессий и специальностей «Сельское хозяйство </a:t>
            </a:r>
            <a:br>
              <a:rPr lang="ru-RU" sz="6800" dirty="0"/>
            </a:br>
            <a:r>
              <a:rPr lang="ru-RU" sz="6800" dirty="0"/>
              <a:t>и сельскохозяйственные науки» и расположенной в сельской местности, городском поселении, городском округе (за исключением городского округа город Красноярск).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9191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46604" y="116632"/>
            <a:ext cx="921702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Целью</a:t>
            </a:r>
            <a:r>
              <a:rPr lang="ru-RU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государственной </a:t>
            </a:r>
            <a:r>
              <a:rPr lang="ru-RU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поддержки по </a:t>
            </a:r>
            <a:r>
              <a:rPr lang="ru-RU" sz="2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улучшению жилищных условий граждан, </a:t>
            </a:r>
            <a:r>
              <a:rPr lang="ru-RU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проживающих </a:t>
            </a:r>
            <a:r>
              <a:rPr lang="ru-RU" sz="2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 сельской </a:t>
            </a:r>
            <a:r>
              <a:rPr lang="ru-RU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местности, является </a:t>
            </a:r>
            <a:r>
              <a:rPr lang="ru-RU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укрепление кадрового потенциала сельских территорий края за счет создания условий по обеспечению граждан, в том числе молодых семей и молодых специалистов, работающих в организациях  агропромышленного комплекса и социальной сферы, доступным </a:t>
            </a:r>
            <a:r>
              <a:rPr lang="ru-RU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жильем в сельской местности</a:t>
            </a:r>
            <a:endParaRPr lang="ru-RU" sz="20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0155" y="2134429"/>
            <a:ext cx="5544617" cy="452431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Получатели социальных выплат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1. Граждане (без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ограничения по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возрасту),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работающие в сельскохозяйственных организациях или в социальной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сфере в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сельской местности;</a:t>
            </a:r>
          </a:p>
          <a:p>
            <a:pPr algn="just"/>
            <a:endParaRPr lang="ru-RU" sz="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Молодые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семьи и молодые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специалисты (не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старше 35 лет на дату подачи заявления на участие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в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мероприятии по улучшению жилищных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условий), работающие в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сельскохозяйственных организациях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в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социальной сфере в сельской местности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algn="just"/>
            <a:endParaRPr lang="ru-RU" sz="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Граждане (в возрасте до 55 лет), работающие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государственных учреждениях ветеринарии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края;</a:t>
            </a:r>
          </a:p>
          <a:p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Гражданам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работающим по трудовому договору в должности преподавателя или мастера производственного обучения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52803" y="2134429"/>
            <a:ext cx="3744416" cy="15081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Получатели субсидий</a:t>
            </a:r>
          </a:p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Сельскохозяйственные товаропроизводители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исключением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граждан, ведущих личное подсобное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хозяйство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491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40068" y="274638"/>
            <a:ext cx="9721215" cy="706090"/>
          </a:xfrm>
        </p:spPr>
        <p:txBody>
          <a:bodyPr>
            <a:noAutofit/>
          </a:bodyPr>
          <a:lstStyle/>
          <a:p>
            <a:pPr fontAlgn="base"/>
            <a:r>
              <a:rPr lang="ru-RU" sz="2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критерии и условия </a:t>
            </a:r>
            <a:r>
              <a:rPr lang="ru-RU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получения социальных </a:t>
            </a:r>
            <a:r>
              <a:rPr lang="ru-RU" sz="2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выплат на строительство </a:t>
            </a:r>
            <a:r>
              <a:rPr lang="ru-RU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</a:t>
            </a:r>
            <a:r>
              <a:rPr lang="ru-RU" sz="2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приобретение жилья </a:t>
            </a:r>
            <a:r>
              <a:rPr lang="ru-RU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сельской </a:t>
            </a:r>
            <a:r>
              <a:rPr lang="ru-RU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местности</a:t>
            </a:r>
            <a:endParaRPr lang="ru-RU" sz="20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504131" y="1412776"/>
            <a:ext cx="5040560" cy="5256584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3"/>
            </a:solidFill>
          </a:ln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Гражданин </a:t>
            </a:r>
            <a:r>
              <a:rPr lang="ru-RU" sz="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Российской </a:t>
            </a:r>
            <a:r>
              <a:rPr lang="ru-RU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Федерации:</a:t>
            </a:r>
          </a:p>
          <a:p>
            <a:pPr marL="0" indent="0">
              <a:spcBef>
                <a:spcPts val="0"/>
              </a:spcBef>
              <a:buNone/>
            </a:pPr>
            <a:endParaRPr lang="ru-RU" sz="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</a:pP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заключивший </a:t>
            </a:r>
            <a:r>
              <a:rPr lang="ru-RU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трудовой договор </a:t>
            </a: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 </a:t>
            </a:r>
            <a:r>
              <a:rPr lang="ru-RU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сельскохозяйственным </a:t>
            </a: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товаропроизводителем</a:t>
            </a:r>
            <a:r>
              <a:rPr lang="ru-RU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или с организацией агропромышленного комплекса, или с научной организацией, или с организацией социальной сферы, </a:t>
            </a: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</a:t>
            </a:r>
            <a:r>
              <a:rPr lang="ru-RU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государственным учреждением ветеринарии края</a:t>
            </a: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осуществляющий </a:t>
            </a: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предпринимательскую </a:t>
            </a:r>
            <a:r>
              <a:rPr lang="ru-RU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деятельность </a:t>
            </a: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качестве </a:t>
            </a: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сельскохозяйственного товаропроизводителя;</a:t>
            </a:r>
          </a:p>
          <a:p>
            <a:pPr>
              <a:spcBef>
                <a:spcPts val="0"/>
              </a:spcBef>
            </a:pPr>
            <a:endParaRPr lang="ru-RU" sz="1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</a:pP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признанный </a:t>
            </a:r>
            <a:r>
              <a:rPr lang="ru-RU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нуждающимся в улучшении жилищных </a:t>
            </a: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условий </a:t>
            </a:r>
            <a:r>
              <a:rPr lang="ru-RU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соответствии с действующим законодательством</a:t>
            </a: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spcBef>
                <a:spcPts val="0"/>
              </a:spcBef>
            </a:pPr>
            <a:endParaRPr lang="ru-RU" sz="1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</a:pP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имеющий собственные или заемные </a:t>
            </a:r>
            <a:r>
              <a:rPr lang="ru-RU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средств на строительство или приобретение жилья в </a:t>
            </a: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размере, </a:t>
            </a:r>
            <a:r>
              <a:rPr lang="ru-RU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обеспеченном социальной </a:t>
            </a: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выплатой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размере не менее 10 % от расчетной стоимости жилья</a:t>
            </a: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spcBef>
                <a:spcPts val="0"/>
              </a:spcBef>
            </a:pPr>
            <a:endParaRPr lang="ru-RU" sz="15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</a:pP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</a:t>
            </a:r>
            <a:r>
              <a:rPr lang="ru-RU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молодых семей и молодых специалистов - возраст не старше 35 лет на дату подачи заявления на получение государственной </a:t>
            </a: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поддержки</a:t>
            </a:r>
            <a:endParaRPr lang="ru-RU" sz="1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976739" y="1412776"/>
            <a:ext cx="4284544" cy="5256584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3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размер </a:t>
            </a:r>
            <a:r>
              <a:rPr lang="ru-RU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социальных выплат составляет </a:t>
            </a: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90 %</a:t>
            </a:r>
            <a:b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</a:t>
            </a:r>
            <a:r>
              <a:rPr lang="ru-RU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расчетной стоимости жилья</a:t>
            </a: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spcBef>
                <a:spcPts val="0"/>
              </a:spcBef>
            </a:pPr>
            <a:endParaRPr lang="ru-RU" sz="15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</a:pP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социальные </a:t>
            </a:r>
            <a:r>
              <a:rPr lang="ru-RU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выплаты могут быть направлены </a:t>
            </a: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строительство или приобретение жилого </a:t>
            </a:r>
            <a:r>
              <a:rPr lang="ru-RU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 (квартиры) в сельской </a:t>
            </a: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местности;</a:t>
            </a:r>
          </a:p>
          <a:p>
            <a:pPr>
              <a:spcBef>
                <a:spcPts val="0"/>
              </a:spcBef>
            </a:pPr>
            <a:endParaRPr lang="ru-RU" sz="15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</a:pP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оформление </a:t>
            </a:r>
            <a:r>
              <a:rPr lang="ru-RU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 собственности  на построенное или приобретенное жилье на всех членов семьи в равных долях</a:t>
            </a: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spcBef>
                <a:spcPts val="0"/>
              </a:spcBef>
            </a:pPr>
            <a:endParaRPr lang="ru-RU" sz="15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</a:pP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обязательство  </a:t>
            </a:r>
            <a:r>
              <a:rPr lang="ru-RU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получателя социальной выплаты – </a:t>
            </a: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работать </a:t>
            </a:r>
            <a:r>
              <a:rPr lang="ru-RU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сельской местности не менее пяти лет </a:t>
            </a: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 </a:t>
            </a:r>
            <a:r>
              <a:rPr lang="ru-RU" sz="1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момента </a:t>
            </a: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перечисления социальной выплаты в одной сфере деятельности;</a:t>
            </a:r>
          </a:p>
          <a:p>
            <a:pPr>
              <a:spcBef>
                <a:spcPts val="0"/>
              </a:spcBef>
            </a:pPr>
            <a:endParaRPr lang="ru-RU" sz="1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</a:pPr>
            <a:r>
              <a:rPr lang="ru-RU" sz="1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срок оформления жилья с момента перечисления социальной выплаты составляет: 3 года при строительстве и 14 месяцев при приобретении.</a:t>
            </a:r>
          </a:p>
          <a:p>
            <a:pPr>
              <a:spcBef>
                <a:spcPts val="0"/>
              </a:spcBef>
            </a:pPr>
            <a:endParaRPr lang="ru-RU" sz="1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</a:pPr>
            <a:endParaRPr lang="ru-RU" sz="1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385605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8" y="274638"/>
            <a:ext cx="9721215" cy="562074"/>
          </a:xfrm>
        </p:spPr>
        <p:txBody>
          <a:bodyPr>
            <a:noAutofit/>
          </a:bodyPr>
          <a:lstStyle/>
          <a:p>
            <a:r>
              <a:rPr lang="ru-RU" sz="2000" dirty="0" smtClean="0"/>
              <a:t>Перечень документов необходимых для участия в мероприятии по улучшению жилищных условий молодых семей и молодых специалистов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0068" y="836712"/>
            <a:ext cx="9721215" cy="5616624"/>
          </a:xfrm>
        </p:spPr>
        <p:txBody>
          <a:bodyPr>
            <a:noAutofit/>
          </a:bodyPr>
          <a:lstStyle/>
          <a:p>
            <a:r>
              <a:rPr lang="ru-RU" sz="1000" dirty="0"/>
              <a:t>- заявление на участие в мероприятии</a:t>
            </a:r>
            <a:r>
              <a:rPr lang="ru-RU" sz="1000" dirty="0" smtClean="0"/>
              <a:t>;</a:t>
            </a:r>
            <a:endParaRPr lang="ru-RU" sz="1000" dirty="0"/>
          </a:p>
          <a:p>
            <a:r>
              <a:rPr lang="ru-RU" sz="1000" dirty="0"/>
              <a:t>- копий документов, удостоверяющих личность заявителя и членов его семьи (при наличии членов семьи);</a:t>
            </a:r>
          </a:p>
          <a:p>
            <a:r>
              <a:rPr lang="ru-RU" sz="1000" dirty="0"/>
              <a:t>- копии документа об образовании (представляется по собственной инициативе заявителя) или копии документа об образовании, выданного </a:t>
            </a:r>
            <a:br>
              <a:rPr lang="ru-RU" sz="1000" dirty="0"/>
            </a:br>
            <a:r>
              <a:rPr lang="ru-RU" sz="1000" dirty="0"/>
              <a:t>на территории иностранного государства, и его нотариально удостоверенного перевода на русский язык (</a:t>
            </a:r>
            <a:r>
              <a:rPr lang="ru-RU" sz="1000" b="1" dirty="0"/>
              <a:t>для молодых специалистов</a:t>
            </a:r>
            <a:r>
              <a:rPr lang="ru-RU" sz="1000" dirty="0"/>
              <a:t>);</a:t>
            </a:r>
          </a:p>
          <a:p>
            <a:r>
              <a:rPr lang="ru-RU" sz="1000" dirty="0"/>
              <a:t>- копии свидетельства об усыновлении ребенка (детей), выданной органом записи актов гражданского состояния или консульским учреждением Российской Федерации (при наличии детей) (</a:t>
            </a:r>
            <a:r>
              <a:rPr lang="ru-RU" sz="1000" b="1" dirty="0"/>
              <a:t>для молодых семей</a:t>
            </a:r>
            <a:r>
              <a:rPr lang="ru-RU" sz="1000" dirty="0"/>
              <a:t>);</a:t>
            </a:r>
          </a:p>
          <a:p>
            <a:r>
              <a:rPr lang="ru-RU" sz="1000" dirty="0"/>
              <a:t>- копии свидетельства о регистрации брака (</a:t>
            </a:r>
            <a:r>
              <a:rPr lang="ru-RU" sz="1000" b="1" dirty="0"/>
              <a:t>для молодых семей</a:t>
            </a:r>
            <a:r>
              <a:rPr lang="ru-RU" sz="1000" dirty="0"/>
              <a:t>);</a:t>
            </a:r>
          </a:p>
          <a:p>
            <a:r>
              <a:rPr lang="ru-RU" sz="1000" dirty="0"/>
              <a:t>- копии свидетельства о рождении ребенка (детей) или копии акта органа опеки и попечительства об установлении опеки (попечительства) над ребенком, передачи ребенка на воспитание в приемную семью (</a:t>
            </a:r>
            <a:r>
              <a:rPr lang="ru-RU" sz="1000" b="1" dirty="0"/>
              <a:t>для молодых семей</a:t>
            </a:r>
            <a:r>
              <a:rPr lang="ru-RU" sz="1000" dirty="0"/>
              <a:t>);</a:t>
            </a:r>
          </a:p>
          <a:p>
            <a:r>
              <a:rPr lang="ru-RU" sz="1000" dirty="0" smtClean="0"/>
              <a:t>- копии </a:t>
            </a:r>
            <a:r>
              <a:rPr lang="ru-RU" sz="1000" dirty="0"/>
              <a:t>трудовой книжки (копии трудового договора) или информации о трудовой деятельности в соответствии со сведениями о трудовой деятельности, предусмотренными статьей 66.1 Трудового кодекса Российской Федерации, в распечатанном виде либо в электронной форме с цифровой подписью (</a:t>
            </a:r>
            <a:r>
              <a:rPr lang="ru-RU" sz="1000" b="1" dirty="0"/>
              <a:t>для работающих по трудовым договорам</a:t>
            </a:r>
            <a:r>
              <a:rPr lang="ru-RU" sz="1000" dirty="0"/>
              <a:t>);</a:t>
            </a:r>
          </a:p>
          <a:p>
            <a:r>
              <a:rPr lang="ru-RU" sz="1000" dirty="0"/>
              <a:t>- выписки из единого государственного реестра индивидуальных предпринимателей (</a:t>
            </a:r>
            <a:r>
              <a:rPr lang="ru-RU" sz="1000" b="1" dirty="0"/>
              <a:t>для индивидуальных предпринимателей</a:t>
            </a:r>
            <a:r>
              <a:rPr lang="ru-RU" sz="1000" dirty="0"/>
              <a:t>);</a:t>
            </a:r>
          </a:p>
          <a:p>
            <a:r>
              <a:rPr lang="ru-RU" sz="1000" dirty="0"/>
              <a:t>- выписки из решения органа местного самоуправления о признании заявителя и членов его семьи нуждающимися в улучшении жилищных условий (с указанием основания и даты такого признания), выданной органом местного самоуправления по месту постоянного жительства заявителя </a:t>
            </a:r>
            <a:br>
              <a:rPr lang="ru-RU" sz="1000" dirty="0"/>
            </a:br>
            <a:r>
              <a:rPr lang="ru-RU" sz="1000" dirty="0"/>
              <a:t>и членов его семьи, осуществляющим принятие граждан на учет в качестве нуждающихся в жилых помещениях по основаниям, установленным статьей 51 Жилищного кодекса Российской Федерации </a:t>
            </a:r>
            <a:r>
              <a:rPr lang="ru-RU" sz="1000" b="1" dirty="0"/>
              <a:t>(для постоянно проживающих в сельской местности</a:t>
            </a:r>
            <a:r>
              <a:rPr lang="ru-RU" sz="1000" dirty="0"/>
              <a:t>);</a:t>
            </a:r>
          </a:p>
          <a:p>
            <a:r>
              <a:rPr lang="ru-RU" sz="1000" dirty="0"/>
              <a:t>- копии договора найма, или аренды, или безвозмездного пользования жилым помещением либо иного документа, подтверждающего проживание заявителя и членов его семьи на сельской территории (</a:t>
            </a:r>
            <a:r>
              <a:rPr lang="ru-RU" sz="1000" b="1" dirty="0"/>
              <a:t>для переехавших </a:t>
            </a:r>
            <a:r>
              <a:rPr lang="ru-RU" sz="1000" b="1" dirty="0" smtClean="0"/>
              <a:t>в </a:t>
            </a:r>
            <a:r>
              <a:rPr lang="ru-RU" sz="1000" b="1" dirty="0"/>
              <a:t>сельскую местность</a:t>
            </a:r>
            <a:r>
              <a:rPr lang="ru-RU" sz="1000" dirty="0"/>
              <a:t>);</a:t>
            </a:r>
          </a:p>
          <a:p>
            <a:r>
              <a:rPr lang="ru-RU" sz="1000" dirty="0"/>
              <a:t>- копии свидетельства о регистрации по месту пребывания заявителя </a:t>
            </a:r>
            <a:r>
              <a:rPr lang="ru-RU" sz="1000" dirty="0" smtClean="0"/>
              <a:t>и </a:t>
            </a:r>
            <a:r>
              <a:rPr lang="ru-RU" sz="1000" dirty="0"/>
              <a:t>членов его семьи (</a:t>
            </a:r>
            <a:r>
              <a:rPr lang="ru-RU" sz="1000" b="1" dirty="0"/>
              <a:t>для переехавших в сельскую местность</a:t>
            </a:r>
            <a:r>
              <a:rPr lang="ru-RU" sz="1000" dirty="0"/>
              <a:t>);</a:t>
            </a:r>
          </a:p>
          <a:p>
            <a:r>
              <a:rPr lang="ru-RU" sz="1000" dirty="0"/>
              <a:t>- копий документов, подтверждающих наличие у заявителя собственных и (или) заемных средств в размере не менее 10 процентов расчетной стоимости строительства (приобретения) жилья;</a:t>
            </a:r>
          </a:p>
          <a:p>
            <a:r>
              <a:rPr lang="ru-RU" sz="1000" dirty="0"/>
              <a:t>- выписки из единого государственного реестра недвижимости </a:t>
            </a:r>
            <a:r>
              <a:rPr lang="ru-RU" sz="1000" dirty="0" smtClean="0"/>
              <a:t>об </a:t>
            </a:r>
            <a:r>
              <a:rPr lang="ru-RU" sz="1000" dirty="0"/>
              <a:t>отсутствии (наличии) у заявителя и членов его семьи в собственности жилого помещения в границах сельской территории, в которой один из членов семьи осуществляет трудовую или предпринимательскую деятельность </a:t>
            </a:r>
            <a:r>
              <a:rPr lang="ru-RU" sz="1000" dirty="0" smtClean="0"/>
              <a:t>(</a:t>
            </a:r>
            <a:r>
              <a:rPr lang="ru-RU" sz="1000" b="1" dirty="0"/>
              <a:t>для переехавших в сельскую местность</a:t>
            </a:r>
            <a:r>
              <a:rPr lang="ru-RU" sz="1000" dirty="0"/>
              <a:t>);</a:t>
            </a:r>
          </a:p>
          <a:p>
            <a:r>
              <a:rPr lang="ru-RU" sz="1000" dirty="0"/>
              <a:t>- копии документа о государственной регистрации права собственности или договора аренды на земельный участок, предоставленный </a:t>
            </a:r>
            <a:r>
              <a:rPr lang="ru-RU" sz="1000" dirty="0" smtClean="0"/>
              <a:t>для </a:t>
            </a:r>
            <a:r>
              <a:rPr lang="ru-RU" sz="1000" dirty="0"/>
              <a:t>строительства или письменное обязательство о готовности в течение </a:t>
            </a:r>
            <a:r>
              <a:rPr lang="ru-RU" sz="1000" dirty="0" smtClean="0"/>
              <a:t>6 </a:t>
            </a:r>
            <a:r>
              <a:rPr lang="ru-RU" sz="1000" dirty="0"/>
              <a:t>месяцев с момента получения письменного уведомления о включении </a:t>
            </a:r>
            <a:r>
              <a:rPr lang="ru-RU" sz="1000" dirty="0" smtClean="0"/>
              <a:t>его </a:t>
            </a:r>
            <a:r>
              <a:rPr lang="ru-RU" sz="1000" dirty="0"/>
              <a:t>в Сводный список оформить такой документ (</a:t>
            </a:r>
            <a:r>
              <a:rPr lang="ru-RU" sz="1000" b="1" dirty="0"/>
              <a:t>при строительстве жилого дома</a:t>
            </a:r>
            <a:r>
              <a:rPr lang="ru-RU" sz="1000" dirty="0"/>
              <a:t>);</a:t>
            </a:r>
          </a:p>
          <a:p>
            <a:r>
              <a:rPr lang="ru-RU" sz="1000" dirty="0"/>
              <a:t>- справку о доходах заявителя за год, предшествующий году подачи заявления, и текущий год, по состоянию на 1-е число месяца, в котором подается заявление на участие в мероприятии, по форме 2-НДФЛ, выданную налоговым агентом </a:t>
            </a:r>
            <a:r>
              <a:rPr lang="ru-RU" sz="1000" dirty="0" smtClean="0"/>
              <a:t>(</a:t>
            </a:r>
            <a:r>
              <a:rPr lang="ru-RU" sz="1000" b="1" dirty="0"/>
              <a:t>для работающих по трудовым договорам, индивидуальным предпринимателям</a:t>
            </a:r>
            <a:r>
              <a:rPr lang="ru-RU" sz="1000" dirty="0" smtClean="0"/>
              <a:t>);</a:t>
            </a:r>
            <a:endParaRPr lang="ru-RU" sz="1000" dirty="0"/>
          </a:p>
          <a:p>
            <a:r>
              <a:rPr lang="ru-RU" sz="1000" dirty="0"/>
              <a:t>- сведения за год, предшествующий году подачи заявления, </a:t>
            </a:r>
            <a:r>
              <a:rPr lang="ru-RU" sz="1000" dirty="0" smtClean="0"/>
              <a:t>о </a:t>
            </a:r>
            <a:r>
              <a:rPr lang="ru-RU" sz="1000" dirty="0"/>
              <a:t>деятельности индивидуального предпринимателя по форме федерального статистического наблюдения № 1-ИП «Сведения о деятельности индивидуального предпринимателя» (</a:t>
            </a:r>
            <a:r>
              <a:rPr lang="ru-RU" sz="1000" b="1" dirty="0"/>
              <a:t>для индивидуальных предпринимателей</a:t>
            </a:r>
            <a:r>
              <a:rPr lang="ru-RU" sz="1000" dirty="0" smtClean="0"/>
              <a:t>).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65931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Основные причины отказов от включения </a:t>
            </a:r>
            <a:br>
              <a:rPr lang="ru-RU" b="1" dirty="0" smtClean="0"/>
            </a:br>
            <a:r>
              <a:rPr lang="ru-RU" b="1" dirty="0" smtClean="0"/>
              <a:t>в Сводный список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131" y="1600206"/>
            <a:ext cx="9757152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7 </a:t>
            </a:r>
            <a:r>
              <a:rPr lang="ru-RU" dirty="0"/>
              <a:t>человек </a:t>
            </a:r>
            <a:r>
              <a:rPr lang="ru-RU" dirty="0" smtClean="0"/>
              <a:t>– </a:t>
            </a:r>
            <a:r>
              <a:rPr lang="ru-RU" b="1" dirty="0" smtClean="0"/>
              <a:t>личное заявление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43 </a:t>
            </a:r>
            <a:r>
              <a:rPr lang="ru-RU" dirty="0"/>
              <a:t>человека </a:t>
            </a:r>
            <a:r>
              <a:rPr lang="ru-RU" dirty="0" smtClean="0"/>
              <a:t>– </a:t>
            </a:r>
            <a:r>
              <a:rPr lang="ru-RU" b="1" dirty="0" smtClean="0"/>
              <a:t>выявление </a:t>
            </a:r>
            <a:r>
              <a:rPr lang="ru-RU" b="1" dirty="0"/>
              <a:t>недостоверной информации</a:t>
            </a:r>
            <a:r>
              <a:rPr lang="ru-RU" dirty="0"/>
              <a:t>, содержащейся в документах или заявитель не относится к категории получателей социальной </a:t>
            </a:r>
            <a:r>
              <a:rPr lang="ru-RU" dirty="0" smtClean="0"/>
              <a:t>выплаты, в том числе: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- образование </a:t>
            </a:r>
            <a:r>
              <a:rPr lang="ru-RU" dirty="0"/>
              <a:t>заявителя не соответствует занимаемой </a:t>
            </a:r>
            <a:r>
              <a:rPr lang="ru-RU" dirty="0" smtClean="0"/>
              <a:t>должности </a:t>
            </a:r>
            <a:r>
              <a:rPr lang="ru-RU" b="1" dirty="0" smtClean="0"/>
              <a:t>(для молодых специалистов)</a:t>
            </a:r>
            <a:r>
              <a:rPr lang="ru-RU" dirty="0" smtClean="0"/>
              <a:t>;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- </a:t>
            </a:r>
            <a:r>
              <a:rPr lang="ru-RU" b="1" dirty="0" smtClean="0"/>
              <a:t>несоответствия заключенного трудового договора и справки 2-НДФЛ </a:t>
            </a:r>
            <a:r>
              <a:rPr lang="ru-RU" dirty="0" smtClean="0"/>
              <a:t>(трудовой </a:t>
            </a:r>
            <a:r>
              <a:rPr lang="ru-RU" dirty="0"/>
              <a:t>договор заключен с одним работодателем, справки по форме 2-НДФЛ </a:t>
            </a:r>
            <a:r>
              <a:rPr lang="ru-RU" dirty="0" smtClean="0"/>
              <a:t>предоставлены </a:t>
            </a:r>
            <a:r>
              <a:rPr lang="ru-RU" dirty="0"/>
              <a:t>от другого </a:t>
            </a:r>
            <a:r>
              <a:rPr lang="ru-RU" dirty="0" smtClean="0"/>
              <a:t>работодателя);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- </a:t>
            </a:r>
            <a:r>
              <a:rPr lang="ru-RU" b="1" dirty="0" smtClean="0"/>
              <a:t>в </a:t>
            </a:r>
            <a:r>
              <a:rPr lang="ru-RU" b="1" dirty="0"/>
              <a:t>выписке </a:t>
            </a:r>
            <a:r>
              <a:rPr lang="ru-RU" dirty="0"/>
              <a:t>из решения органа местного самоуправления о признании заявителя и членов его семьи </a:t>
            </a:r>
            <a:r>
              <a:rPr lang="ru-RU" b="1" dirty="0"/>
              <a:t>нуждающимися</a:t>
            </a:r>
            <a:r>
              <a:rPr lang="ru-RU" dirty="0"/>
              <a:t> в улучшении жилищных условий </a:t>
            </a:r>
            <a:r>
              <a:rPr lang="ru-RU" b="1" dirty="0"/>
              <a:t>не прописаны члены семьи или признан нуждающимся только заявитель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 smtClean="0"/>
              <a:t>       - </a:t>
            </a:r>
            <a:r>
              <a:rPr lang="ru-RU" b="1" dirty="0" smtClean="0"/>
              <a:t>адрес</a:t>
            </a:r>
            <a:r>
              <a:rPr lang="ru-RU" dirty="0"/>
              <a:t>, по которому заявитель и члены семьи признаны нуждающимися, согласно выписке, </a:t>
            </a:r>
            <a:r>
              <a:rPr lang="ru-RU" b="1" dirty="0"/>
              <a:t>не совпадают с адресом регистрации заявителя и членов семьи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 smtClean="0"/>
              <a:t>       - </a:t>
            </a:r>
            <a:r>
              <a:rPr lang="ru-RU" b="1" dirty="0" smtClean="0"/>
              <a:t>отсутствие</a:t>
            </a:r>
            <a:r>
              <a:rPr lang="ru-RU" dirty="0" smtClean="0"/>
              <a:t> у </a:t>
            </a:r>
            <a:r>
              <a:rPr lang="ru-RU" dirty="0"/>
              <a:t>заявителя собственных (или) заемных средств не менее 10% </a:t>
            </a:r>
            <a:r>
              <a:rPr lang="ru-RU" dirty="0" smtClean="0"/>
              <a:t>от расчетной </a:t>
            </a:r>
            <a:r>
              <a:rPr lang="ru-RU" dirty="0"/>
              <a:t>стоимости строительства (приобретения) </a:t>
            </a:r>
            <a:r>
              <a:rPr lang="ru-RU" dirty="0" smtClean="0"/>
              <a:t>жилья.</a:t>
            </a:r>
            <a:endParaRPr lang="ru-RU" dirty="0"/>
          </a:p>
          <a:p>
            <a:r>
              <a:rPr lang="ru-RU" dirty="0" smtClean="0"/>
              <a:t>7 человек – </a:t>
            </a:r>
            <a:r>
              <a:rPr lang="ru-RU" b="1" dirty="0"/>
              <a:t>неполный пакет документов</a:t>
            </a:r>
            <a:r>
              <a:rPr lang="ru-RU" dirty="0"/>
              <a:t>;</a:t>
            </a:r>
          </a:p>
          <a:p>
            <a:r>
              <a:rPr lang="ru-RU" dirty="0" smtClean="0"/>
              <a:t>121 </a:t>
            </a:r>
            <a:r>
              <a:rPr lang="ru-RU" dirty="0"/>
              <a:t>человек – </a:t>
            </a:r>
            <a:r>
              <a:rPr lang="ru-RU" b="1" dirty="0" smtClean="0"/>
              <a:t>недостаточный объем </a:t>
            </a:r>
            <a:r>
              <a:rPr lang="ru-RU" b="1" dirty="0"/>
              <a:t>средств</a:t>
            </a:r>
            <a:r>
              <a:rPr lang="ru-RU" dirty="0"/>
              <a:t>, предусмотренных на финансирование мероприятия в 2024 году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9754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Выписка из </a:t>
            </a:r>
            <a:r>
              <a:rPr lang="ru-RU" sz="2400" b="1" dirty="0"/>
              <a:t>решения органа местного самоуправления о признании заявителя и членов его семьи нуждающимися </a:t>
            </a:r>
            <a:r>
              <a:rPr lang="ru-RU" sz="2400" b="1" dirty="0" smtClean="0"/>
              <a:t>в </a:t>
            </a:r>
            <a:r>
              <a:rPr lang="ru-RU" sz="2400" b="1" dirty="0"/>
              <a:t>улучшении жилищных условий</a:t>
            </a:r>
            <a:r>
              <a:rPr lang="ru-RU" sz="2400" b="1" dirty="0" smtClean="0"/>
              <a:t> должна содержать:</a:t>
            </a:r>
            <a:endParaRPr lang="ru-RU" sz="2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20155" y="1772816"/>
            <a:ext cx="9541128" cy="435335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основание </a:t>
            </a:r>
            <a:r>
              <a:rPr lang="ru-RU" dirty="0"/>
              <a:t>и дату такого признания;</a:t>
            </a:r>
          </a:p>
          <a:p>
            <a:r>
              <a:rPr lang="ru-RU" dirty="0" smtClean="0"/>
              <a:t>адрес</a:t>
            </a:r>
            <a:r>
              <a:rPr lang="ru-RU" dirty="0"/>
              <a:t>, по которому заявитель и члены его семьи признаются нуждающимися в улучшении жилищных условий;</a:t>
            </a:r>
          </a:p>
          <a:p>
            <a:r>
              <a:rPr lang="ru-RU" dirty="0" smtClean="0"/>
              <a:t>заявитель </a:t>
            </a:r>
            <a:r>
              <a:rPr lang="ru-RU" dirty="0"/>
              <a:t>и члены его семьи должны проживать совместно и быть зарегистрированными в одном жилом помещении;</a:t>
            </a:r>
          </a:p>
          <a:p>
            <a:r>
              <a:rPr lang="ru-RU" dirty="0" smtClean="0"/>
              <a:t>в </a:t>
            </a:r>
            <a:r>
              <a:rPr lang="ru-RU" dirty="0"/>
              <a:t>выписке должны быть </a:t>
            </a:r>
            <a:r>
              <a:rPr lang="ru-RU" dirty="0" smtClean="0"/>
              <a:t>указаны </a:t>
            </a:r>
            <a:r>
              <a:rPr lang="ru-RU" dirty="0"/>
              <a:t>все члены семьи, которые признаются нуждающимися в улучшении жилищных условий;</a:t>
            </a:r>
          </a:p>
          <a:p>
            <a:r>
              <a:rPr lang="ru-RU" dirty="0" smtClean="0"/>
              <a:t>принятие </a:t>
            </a:r>
            <a:r>
              <a:rPr lang="ru-RU" dirty="0"/>
              <a:t>граждан на учет в качестве нуждающихся в жилых помещениях по основаниям, установленным статьей 51 Жилищного кодекса Российской Федерации.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6740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Изменения с 2024 года порядка формирования Сводных списков молодых семей и молодых специалистов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0068" y="1600206"/>
            <a:ext cx="9721215" cy="4525963"/>
          </a:xfrm>
        </p:spPr>
        <p:txBody>
          <a:bodyPr>
            <a:normAutofit fontScale="85000" lnSpcReduction="20000"/>
          </a:bodyPr>
          <a:lstStyle/>
          <a:p>
            <a:r>
              <a:rPr lang="ru-RU" sz="2400" dirty="0"/>
              <a:t>ежегодное </a:t>
            </a:r>
            <a:r>
              <a:rPr lang="ru-RU" sz="2400" b="1" dirty="0"/>
              <a:t>формирование сводных списков </a:t>
            </a:r>
            <a:r>
              <a:rPr lang="ru-RU" sz="2400" dirty="0"/>
              <a:t>с учетом объема средств, предусмотренных на реализацию мероприятия, </a:t>
            </a:r>
            <a:r>
              <a:rPr lang="ru-RU" sz="2400" b="1" dirty="0"/>
              <a:t>по 2-м очередям </a:t>
            </a:r>
            <a:r>
              <a:rPr lang="ru-RU" sz="2400" dirty="0"/>
              <a:t>независимо </a:t>
            </a:r>
            <a:r>
              <a:rPr lang="ru-RU" sz="2400" dirty="0" smtClean="0"/>
              <a:t>от </a:t>
            </a:r>
            <a:r>
              <a:rPr lang="ru-RU" sz="2400" dirty="0"/>
              <a:t>способа улучшения жилищных условий (1-я очередь – работники агропромышленного комплекса, 2-я очередь – работники социальной сферы);</a:t>
            </a:r>
          </a:p>
          <a:p>
            <a:r>
              <a:rPr lang="ru-RU" sz="2400" dirty="0" smtClean="0"/>
              <a:t>дополнительное включение </a:t>
            </a:r>
            <a:r>
              <a:rPr lang="ru-RU" sz="2400" dirty="0"/>
              <a:t>в сводный список получателей государственной поддержки, относящихся к 1 очереди заявителей, работников научных организаций </a:t>
            </a:r>
            <a:r>
              <a:rPr lang="ru-RU" sz="2400" dirty="0" smtClean="0"/>
              <a:t>и </a:t>
            </a:r>
            <a:r>
              <a:rPr lang="ru-RU" sz="2400" dirty="0"/>
              <a:t>организаций агропромышленного комплекса;</a:t>
            </a:r>
          </a:p>
          <a:p>
            <a:r>
              <a:rPr lang="ru-RU" sz="2400" dirty="0"/>
              <a:t>распределение работникам </a:t>
            </a:r>
            <a:r>
              <a:rPr lang="ru-RU" sz="2400" b="1" dirty="0"/>
              <a:t>социальной сферы не менее 20 % объема ассигнований</a:t>
            </a:r>
            <a:r>
              <a:rPr lang="ru-RU" sz="2400" dirty="0"/>
              <a:t>, предусмотренных на реализацию </a:t>
            </a:r>
            <a:r>
              <a:rPr lang="ru-RU" sz="2400" dirty="0" smtClean="0"/>
              <a:t>мероприятия;</a:t>
            </a:r>
          </a:p>
          <a:p>
            <a:r>
              <a:rPr lang="ru-RU" sz="2400" dirty="0" smtClean="0"/>
              <a:t>в </a:t>
            </a:r>
            <a:r>
              <a:rPr lang="ru-RU" sz="2400" dirty="0"/>
              <a:t>случае призыва участника мероприятия на военную службу на СВО </a:t>
            </a:r>
            <a:br>
              <a:rPr lang="ru-RU" sz="2400" dirty="0"/>
            </a:br>
            <a:r>
              <a:rPr lang="ru-RU" sz="2400" dirty="0"/>
              <a:t>и невозможности реализации им права на улучшение жилищных условий </a:t>
            </a:r>
            <a:br>
              <a:rPr lang="ru-RU" sz="2400" dirty="0"/>
            </a:br>
            <a:r>
              <a:rPr lang="ru-RU" sz="2400" dirty="0"/>
              <a:t>в текущем году, участник мероприятия исключается Министерством </a:t>
            </a:r>
            <a:r>
              <a:rPr lang="ru-RU" sz="2400" dirty="0" smtClean="0"/>
              <a:t>из </a:t>
            </a:r>
            <a:r>
              <a:rPr lang="ru-RU" sz="2400" dirty="0"/>
              <a:t>Сводного списка на текущий год в срок до 15 октября текущего </a:t>
            </a:r>
            <a:r>
              <a:rPr lang="ru-RU" sz="2400" dirty="0" smtClean="0"/>
              <a:t>года. При </a:t>
            </a:r>
            <a:r>
              <a:rPr lang="ru-RU" sz="2400" dirty="0"/>
              <a:t>формировании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 </a:t>
            </a:r>
            <a:r>
              <a:rPr lang="ru-RU" sz="2400" dirty="0"/>
              <a:t>следующем году Сводного списка на текущий год этот участник мероприятия включается в Сводный список на текущий год </a:t>
            </a:r>
            <a:r>
              <a:rPr lang="ru-RU" sz="2400" dirty="0" smtClean="0"/>
              <a:t>в </a:t>
            </a:r>
            <a:r>
              <a:rPr lang="ru-RU" sz="2400" dirty="0"/>
              <a:t>первоочередном порядке согласно дате и времени подачи заявления </a:t>
            </a:r>
            <a:r>
              <a:rPr lang="ru-RU" sz="2400" dirty="0" smtClean="0"/>
              <a:t>на </a:t>
            </a:r>
            <a:r>
              <a:rPr lang="ru-RU" sz="2400" dirty="0"/>
              <a:t>участие в мероприятии с предоставлением ему социальной выплаты.</a:t>
            </a:r>
          </a:p>
          <a:p>
            <a:endParaRPr lang="ru-RU" sz="2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555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Обязательные документы, подтверждающие факт строительства (приобретения) жилого дома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При строительстве:</a:t>
            </a:r>
          </a:p>
          <a:p>
            <a:r>
              <a:rPr lang="ru-RU" dirty="0"/>
              <a:t>копия договора подряда на строительство жилого дома;</a:t>
            </a:r>
          </a:p>
          <a:p>
            <a:r>
              <a:rPr lang="ru-RU" dirty="0"/>
              <a:t>копия выписки из единого государственного реестра недвижимости о государственной регистрации права собственности или договора аренды на земельный участок, предоставленный для строительства;</a:t>
            </a:r>
          </a:p>
          <a:p>
            <a:r>
              <a:rPr lang="ru-RU" dirty="0"/>
              <a:t>копия разрешения на строительство или уведомления о соответствии указанных в уведомлении о планируемых строительстве или реконструкции объекта индивидуального жилищного строительства или садового дома параметров объекта индивидуального жилищного строительства или садового дома установленным параметрам и допустимости размещения объекта индивидуального жилищного строительства или садового дома на земельном участке, выданного уполномоченным органом местного самоуправления;</a:t>
            </a:r>
          </a:p>
          <a:p>
            <a:r>
              <a:rPr lang="ru-RU" dirty="0"/>
              <a:t>копия локальной сметы либо локального сметного расчета или других форм сметной документации, в которых указаны объемы и стоимость планируемых к исполнению строительных работ;</a:t>
            </a:r>
          </a:p>
          <a:p>
            <a:r>
              <a:rPr lang="ru-RU" dirty="0"/>
              <a:t>копии документов, подтверждающих объем и стоимость выполненных строительных работ, по формам № КС-2 «Акт о приемке выполненных работ» и № КС-3 «Справка о стоимости выполненных работ и затрат».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При приобретении:</a:t>
            </a:r>
          </a:p>
          <a:p>
            <a:r>
              <a:rPr lang="ru-RU" dirty="0"/>
              <a:t>копия договора купли-продажи жилого помещения;</a:t>
            </a:r>
          </a:p>
          <a:p>
            <a:r>
              <a:rPr lang="ru-RU" dirty="0"/>
              <a:t>копия выписки из единого государственного реестра недвижимости </a:t>
            </a:r>
            <a:r>
              <a:rPr lang="ru-RU" dirty="0" smtClean="0"/>
              <a:t>о </a:t>
            </a:r>
            <a:r>
              <a:rPr lang="ru-RU" dirty="0"/>
              <a:t>государственной регистрации права собственности на приобретенное жилое помещение;</a:t>
            </a:r>
          </a:p>
          <a:p>
            <a:r>
              <a:rPr lang="ru-RU" dirty="0"/>
              <a:t>копия заключения об оценке соответствия помещения (многоквартирного дома) требованиям, установленным в Положении </a:t>
            </a:r>
            <a:r>
              <a:rPr lang="ru-RU" dirty="0" smtClean="0"/>
              <a:t>о </a:t>
            </a:r>
            <a:r>
              <a:rPr lang="ru-RU" dirty="0"/>
              <a:t>признании помещения жилым помещением, жилого помещения непригодным для проживания, многоквартирного дома аварийным </a:t>
            </a:r>
            <a:br>
              <a:rPr lang="ru-RU" dirty="0"/>
            </a:br>
            <a:r>
              <a:rPr lang="ru-RU" dirty="0"/>
              <a:t>и подлежащим сносу или реконструкции, садового дома жилым домом </a:t>
            </a:r>
            <a:r>
              <a:rPr lang="ru-RU" dirty="0" smtClean="0"/>
              <a:t>и </a:t>
            </a:r>
            <a:r>
              <a:rPr lang="ru-RU" dirty="0"/>
              <a:t>жилого дома садовым домом, выданного в соответствии с Положением, утвержденным Постановлением Правительства Российской Федерации </a:t>
            </a:r>
            <a:br>
              <a:rPr lang="ru-RU" dirty="0"/>
            </a:br>
            <a:r>
              <a:rPr lang="ru-RU" dirty="0"/>
              <a:t>от 28.01.2006 № 47</a:t>
            </a:r>
          </a:p>
        </p:txBody>
      </p:sp>
    </p:spTree>
    <p:extLst>
      <p:ext uri="{BB962C8B-B14F-4D97-AF65-F5344CB8AC3E}">
        <p14:creationId xmlns:p14="http://schemas.microsoft.com/office/powerpoint/2010/main" val="30827228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4592</TotalTime>
  <Words>2459</Words>
  <Application>Microsoft Office PowerPoint</Application>
  <PresentationFormat>Произвольный</PresentationFormat>
  <Paragraphs>359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В рамках ведомственного проекта «Комплексное развитие сельских территорий» предусмотрена реализация следующих мероприятий, направленных на улучшение жилищных условий:</vt:lpstr>
      <vt:lpstr>Презентация PowerPoint</vt:lpstr>
      <vt:lpstr>Основные критерии и условия получения социальных выплат на строительство  или приобретение жилья в сельской местности</vt:lpstr>
      <vt:lpstr>Перечень документов необходимых для участия в мероприятии по улучшению жилищных условий молодых семей и молодых специалистов</vt:lpstr>
      <vt:lpstr>Основные причины отказов от включения  в Сводный список:</vt:lpstr>
      <vt:lpstr>Выписка из решения органа местного самоуправления о признании заявителя и членов его семьи нуждающимися в улучшении жилищных условий должна содержать:</vt:lpstr>
      <vt:lpstr>Изменения с 2024 года порядка формирования Сводных списков молодых семей и молодых специалистов</vt:lpstr>
      <vt:lpstr>Обязательные документы, подтверждающие факт строительства (приобретения) жилого дома</vt:lpstr>
      <vt:lpstr>Объем финансирования мероприятий, направленных на улучшение жилищных условий молодых семей и молодых специалистов, проживающих  в сельской местности, за счет средств краевого бюджета увеличился с 245,0 млн рублей в 2021 году до 625,9 млн рублей в 2024 году или в 2,55 раза.</vt:lpstr>
      <vt:lpstr>Основные отличия в мероприятиях по улучшению жилищных условий граждан и молодых семей</vt:lpstr>
      <vt:lpstr>Перечень нормативных правовых актов, направленных  на улучшение жилищных условий</vt:lpstr>
      <vt:lpstr>Перечень мероприятий государственной программы Российской Федерации «Комплексное развитие сельских территорий»</vt:lpstr>
      <vt:lpstr>Заявочная документация в Минсельхоз России на привлечение средств федерального бюджета на улучшение жилищных условий граждан, проживающих в сельской местности</vt:lpstr>
      <vt:lpstr>Реализация проектов по благоустройству общественных пространств на сельских территориях по следующим направлениям:</vt:lpstr>
      <vt:lpstr>Постановлением Правительства края от 31.03.2023 № 235-п определен Перечень опорных населенных пунктов Красноярского края</vt:lpstr>
      <vt:lpstr>Перечень государственных программ Российской Федерации в рамках которых возможна реализация долгосрочных планов развития ОНП:</vt:lpstr>
      <vt:lpstr>Проблемными вопросами при подготовке ДПР являются: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Сыромятников Николай Петрович</dc:creator>
  <cp:lastModifiedBy>Бунавцова Елена Васильевна</cp:lastModifiedBy>
  <cp:revision>779</cp:revision>
  <cp:lastPrinted>2024-04-25T09:00:17Z</cp:lastPrinted>
  <dcterms:created xsi:type="dcterms:W3CDTF">2019-08-14T03:28:31Z</dcterms:created>
  <dcterms:modified xsi:type="dcterms:W3CDTF">2024-04-25T11:06:42Z</dcterms:modified>
</cp:coreProperties>
</file>